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7" r:id="rId7"/>
    <p:sldId id="263" r:id="rId8"/>
    <p:sldId id="262" r:id="rId9"/>
    <p:sldId id="273" r:id="rId10"/>
    <p:sldId id="264" r:id="rId11"/>
    <p:sldId id="284" r:id="rId12"/>
    <p:sldId id="265" r:id="rId13"/>
    <p:sldId id="280" r:id="rId14"/>
    <p:sldId id="281" r:id="rId15"/>
    <p:sldId id="282" r:id="rId16"/>
    <p:sldId id="261" r:id="rId17"/>
    <p:sldId id="266" r:id="rId18"/>
    <p:sldId id="267" r:id="rId19"/>
    <p:sldId id="283" r:id="rId20"/>
    <p:sldId id="268" r:id="rId21"/>
    <p:sldId id="271" r:id="rId22"/>
    <p:sldId id="269" r:id="rId23"/>
    <p:sldId id="278" r:id="rId24"/>
    <p:sldId id="274" r:id="rId25"/>
    <p:sldId id="272" r:id="rId26"/>
    <p:sldId id="270" r:id="rId27"/>
    <p:sldId id="276" r:id="rId28"/>
    <p:sldId id="275" r:id="rId2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140DEEC-08A6-43AF-BEFB-62F8D31957CF}" type="datetimeFigureOut">
              <a:rPr lang="nl-NL" smtClean="0"/>
              <a:t>8-11-2024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00D32-F8CF-4403-B8FA-9B9839C1DDE8}" type="slidenum">
              <a:rPr lang="nl-NL" smtClean="0"/>
              <a:t>‹nr.›</a:t>
            </a:fld>
            <a:endParaRPr lang="nl-NL"/>
          </a:p>
        </p:txBody>
      </p:sp>
    </p:spTree>
    <p:extLst>
      <p:ext uri="{BB962C8B-B14F-4D97-AF65-F5344CB8AC3E}">
        <p14:creationId xmlns:p14="http://schemas.microsoft.com/office/powerpoint/2010/main" val="178944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40DEEC-08A6-43AF-BEFB-62F8D31957CF}" type="datetimeFigureOut">
              <a:rPr lang="nl-NL" smtClean="0"/>
              <a:t>8-11-2024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00D32-F8CF-4403-B8FA-9B9839C1DDE8}" type="slidenum">
              <a:rPr lang="nl-NL" smtClean="0"/>
              <a:t>‹nr.›</a:t>
            </a:fld>
            <a:endParaRPr lang="nl-NL"/>
          </a:p>
        </p:txBody>
      </p:sp>
    </p:spTree>
    <p:extLst>
      <p:ext uri="{BB962C8B-B14F-4D97-AF65-F5344CB8AC3E}">
        <p14:creationId xmlns:p14="http://schemas.microsoft.com/office/powerpoint/2010/main" val="382792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40DEEC-08A6-43AF-BEFB-62F8D31957CF}" type="datetimeFigureOut">
              <a:rPr lang="nl-NL" smtClean="0"/>
              <a:t>8-11-2024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00D32-F8CF-4403-B8FA-9B9839C1DDE8}" type="slidenum">
              <a:rPr lang="nl-NL" smtClean="0"/>
              <a:t>‹nr.›</a:t>
            </a:fld>
            <a:endParaRPr lang="nl-NL"/>
          </a:p>
        </p:txBody>
      </p:sp>
    </p:spTree>
    <p:extLst>
      <p:ext uri="{BB962C8B-B14F-4D97-AF65-F5344CB8AC3E}">
        <p14:creationId xmlns:p14="http://schemas.microsoft.com/office/powerpoint/2010/main" val="150226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40DEEC-08A6-43AF-BEFB-62F8D31957CF}" type="datetimeFigureOut">
              <a:rPr lang="nl-NL" smtClean="0"/>
              <a:t>8-11-2024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00D32-F8CF-4403-B8FA-9B9839C1DDE8}" type="slidenum">
              <a:rPr lang="nl-NL" smtClean="0"/>
              <a:t>‹nr.›</a:t>
            </a:fld>
            <a:endParaRPr lang="nl-NL"/>
          </a:p>
        </p:txBody>
      </p:sp>
    </p:spTree>
    <p:extLst>
      <p:ext uri="{BB962C8B-B14F-4D97-AF65-F5344CB8AC3E}">
        <p14:creationId xmlns:p14="http://schemas.microsoft.com/office/powerpoint/2010/main" val="235144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140DEEC-08A6-43AF-BEFB-62F8D31957CF}" type="datetimeFigureOut">
              <a:rPr lang="nl-NL" smtClean="0"/>
              <a:t>8-11-2024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00D32-F8CF-4403-B8FA-9B9839C1DDE8}" type="slidenum">
              <a:rPr lang="nl-NL" smtClean="0"/>
              <a:t>‹nr.›</a:t>
            </a:fld>
            <a:endParaRPr lang="nl-NL"/>
          </a:p>
        </p:txBody>
      </p:sp>
    </p:spTree>
    <p:extLst>
      <p:ext uri="{BB962C8B-B14F-4D97-AF65-F5344CB8AC3E}">
        <p14:creationId xmlns:p14="http://schemas.microsoft.com/office/powerpoint/2010/main" val="37906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140DEEC-08A6-43AF-BEFB-62F8D31957CF}" type="datetimeFigureOut">
              <a:rPr lang="nl-NL" smtClean="0"/>
              <a:t>8-11-2024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00D32-F8CF-4403-B8FA-9B9839C1DDE8}" type="slidenum">
              <a:rPr lang="nl-NL" smtClean="0"/>
              <a:t>‹nr.›</a:t>
            </a:fld>
            <a:endParaRPr lang="nl-NL"/>
          </a:p>
        </p:txBody>
      </p:sp>
    </p:spTree>
    <p:extLst>
      <p:ext uri="{BB962C8B-B14F-4D97-AF65-F5344CB8AC3E}">
        <p14:creationId xmlns:p14="http://schemas.microsoft.com/office/powerpoint/2010/main" val="293186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140DEEC-08A6-43AF-BEFB-62F8D31957CF}" type="datetimeFigureOut">
              <a:rPr lang="nl-NL" smtClean="0"/>
              <a:t>8-11-2024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EF00D32-F8CF-4403-B8FA-9B9839C1DDE8}" type="slidenum">
              <a:rPr lang="nl-NL" smtClean="0"/>
              <a:t>‹nr.›</a:t>
            </a:fld>
            <a:endParaRPr lang="nl-NL"/>
          </a:p>
        </p:txBody>
      </p:sp>
    </p:spTree>
    <p:extLst>
      <p:ext uri="{BB962C8B-B14F-4D97-AF65-F5344CB8AC3E}">
        <p14:creationId xmlns:p14="http://schemas.microsoft.com/office/powerpoint/2010/main" val="25731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140DEEC-08A6-43AF-BEFB-62F8D31957CF}" type="datetimeFigureOut">
              <a:rPr lang="nl-NL" smtClean="0"/>
              <a:t>8-11-2024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EF00D32-F8CF-4403-B8FA-9B9839C1DDE8}" type="slidenum">
              <a:rPr lang="nl-NL" smtClean="0"/>
              <a:t>‹nr.›</a:t>
            </a:fld>
            <a:endParaRPr lang="nl-NL"/>
          </a:p>
        </p:txBody>
      </p:sp>
    </p:spTree>
    <p:extLst>
      <p:ext uri="{BB962C8B-B14F-4D97-AF65-F5344CB8AC3E}">
        <p14:creationId xmlns:p14="http://schemas.microsoft.com/office/powerpoint/2010/main" val="17793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140DEEC-08A6-43AF-BEFB-62F8D31957CF}" type="datetimeFigureOut">
              <a:rPr lang="nl-NL" smtClean="0"/>
              <a:t>8-11-2024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EF00D32-F8CF-4403-B8FA-9B9839C1DDE8}" type="slidenum">
              <a:rPr lang="nl-NL" smtClean="0"/>
              <a:t>‹nr.›</a:t>
            </a:fld>
            <a:endParaRPr lang="nl-NL"/>
          </a:p>
        </p:txBody>
      </p:sp>
    </p:spTree>
    <p:extLst>
      <p:ext uri="{BB962C8B-B14F-4D97-AF65-F5344CB8AC3E}">
        <p14:creationId xmlns:p14="http://schemas.microsoft.com/office/powerpoint/2010/main" val="19854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140DEEC-08A6-43AF-BEFB-62F8D31957CF}" type="datetimeFigureOut">
              <a:rPr lang="nl-NL" smtClean="0"/>
              <a:t>8-11-2024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00D32-F8CF-4403-B8FA-9B9839C1DDE8}" type="slidenum">
              <a:rPr lang="nl-NL" smtClean="0"/>
              <a:t>‹nr.›</a:t>
            </a:fld>
            <a:endParaRPr lang="nl-NL"/>
          </a:p>
        </p:txBody>
      </p:sp>
    </p:spTree>
    <p:extLst>
      <p:ext uri="{BB962C8B-B14F-4D97-AF65-F5344CB8AC3E}">
        <p14:creationId xmlns:p14="http://schemas.microsoft.com/office/powerpoint/2010/main" val="229505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140DEEC-08A6-43AF-BEFB-62F8D31957CF}" type="datetimeFigureOut">
              <a:rPr lang="nl-NL" smtClean="0"/>
              <a:t>8-11-2024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00D32-F8CF-4403-B8FA-9B9839C1DDE8}" type="slidenum">
              <a:rPr lang="nl-NL" smtClean="0"/>
              <a:t>‹nr.›</a:t>
            </a:fld>
            <a:endParaRPr lang="nl-NL"/>
          </a:p>
        </p:txBody>
      </p:sp>
    </p:spTree>
    <p:extLst>
      <p:ext uri="{BB962C8B-B14F-4D97-AF65-F5344CB8AC3E}">
        <p14:creationId xmlns:p14="http://schemas.microsoft.com/office/powerpoint/2010/main" val="381720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0DEEC-08A6-43AF-BEFB-62F8D31957CF}" type="datetimeFigureOut">
              <a:rPr lang="nl-NL" smtClean="0"/>
              <a:t>8-11-2024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00D32-F8CF-4403-B8FA-9B9839C1DDE8}" type="slidenum">
              <a:rPr lang="nl-NL" smtClean="0"/>
              <a:t>‹nr.›</a:t>
            </a:fld>
            <a:endParaRPr lang="nl-NL"/>
          </a:p>
        </p:txBody>
      </p:sp>
    </p:spTree>
    <p:extLst>
      <p:ext uri="{BB962C8B-B14F-4D97-AF65-F5344CB8AC3E}">
        <p14:creationId xmlns:p14="http://schemas.microsoft.com/office/powerpoint/2010/main" val="783409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5" Type="http://schemas.openxmlformats.org/officeDocument/2006/relationships/image" Target="../media/image19.jp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04665"/>
            <a:ext cx="7772400" cy="1872207"/>
          </a:xfrm>
        </p:spPr>
        <p:txBody>
          <a:bodyPr/>
          <a:lstStyle/>
          <a:p>
            <a:endParaRPr lang="nl-NL" dirty="0"/>
          </a:p>
        </p:txBody>
      </p:sp>
      <p:pic>
        <p:nvPicPr>
          <p:cNvPr id="2051" name="Picture 3" descr="J:\AA FOTO'S\Maltezers\maltezers\Image1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450" y="3356992"/>
            <a:ext cx="3506736" cy="233501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2" y="3779320"/>
            <a:ext cx="3430893" cy="3167223"/>
          </a:xfrm>
          <a:prstGeom prst="rect">
            <a:avLst/>
          </a:prstGeom>
        </p:spPr>
      </p:pic>
      <p:sp>
        <p:nvSpPr>
          <p:cNvPr id="3" name="Ondertitel 2"/>
          <p:cNvSpPr>
            <a:spLocks noGrp="1"/>
          </p:cNvSpPr>
          <p:nvPr>
            <p:ph type="subTitle" idx="1"/>
          </p:nvPr>
        </p:nvSpPr>
        <p:spPr>
          <a:xfrm>
            <a:off x="1371600" y="3140968"/>
            <a:ext cx="6400800" cy="3372060"/>
          </a:xfrm>
        </p:spPr>
        <p:txBody>
          <a:bodyPr>
            <a:normAutofit fontScale="62500" lnSpcReduction="20000"/>
          </a:bodyPr>
          <a:lstStyle/>
          <a:p>
            <a:endParaRPr lang="nl-NL" b="1" dirty="0" smtClean="0">
              <a:solidFill>
                <a:schemeClr val="accent3">
                  <a:lumMod val="50000"/>
                </a:schemeClr>
              </a:solidFill>
            </a:endParaRPr>
          </a:p>
          <a:p>
            <a:r>
              <a:rPr lang="nl-NL" sz="4600" b="1" dirty="0" smtClean="0">
                <a:solidFill>
                  <a:schemeClr val="accent3">
                    <a:lumMod val="50000"/>
                  </a:schemeClr>
                </a:solidFill>
              </a:rPr>
              <a:t>Heet u van harte welkom</a:t>
            </a:r>
          </a:p>
          <a:p>
            <a:endParaRPr lang="nl-NL" b="1" dirty="0">
              <a:solidFill>
                <a:schemeClr val="accent3">
                  <a:lumMod val="50000"/>
                </a:schemeClr>
              </a:solidFill>
            </a:endParaRPr>
          </a:p>
          <a:p>
            <a:endParaRPr lang="nl-NL" b="1" dirty="0" smtClean="0">
              <a:solidFill>
                <a:schemeClr val="accent3">
                  <a:lumMod val="50000"/>
                </a:schemeClr>
              </a:solidFill>
            </a:endParaRPr>
          </a:p>
          <a:p>
            <a:endParaRPr lang="nl-NL" sz="1800" b="1" dirty="0" smtClean="0">
              <a:solidFill>
                <a:schemeClr val="accent3">
                  <a:lumMod val="50000"/>
                </a:schemeClr>
              </a:solidFill>
            </a:endParaRPr>
          </a:p>
          <a:p>
            <a:endParaRPr lang="nl-NL" sz="1800" b="1" dirty="0">
              <a:solidFill>
                <a:schemeClr val="accent3">
                  <a:lumMod val="50000"/>
                </a:schemeClr>
              </a:solidFill>
            </a:endParaRPr>
          </a:p>
          <a:p>
            <a:endParaRPr lang="nl-NL" sz="1800" b="1" dirty="0" smtClean="0">
              <a:solidFill>
                <a:schemeClr val="accent3">
                  <a:lumMod val="50000"/>
                </a:schemeClr>
              </a:solidFill>
            </a:endParaRPr>
          </a:p>
          <a:p>
            <a:endParaRPr lang="nl-NL" sz="1800" b="1" dirty="0" smtClean="0">
              <a:solidFill>
                <a:schemeClr val="accent3">
                  <a:lumMod val="50000"/>
                </a:schemeClr>
              </a:solidFill>
            </a:endParaRPr>
          </a:p>
          <a:p>
            <a:endParaRPr lang="nl-NL" sz="1800" b="1" dirty="0">
              <a:solidFill>
                <a:schemeClr val="accent3">
                  <a:lumMod val="50000"/>
                </a:schemeClr>
              </a:solidFill>
            </a:endParaRPr>
          </a:p>
          <a:p>
            <a:endParaRPr lang="nl-NL" sz="1800" b="1" dirty="0">
              <a:solidFill>
                <a:schemeClr val="accent3">
                  <a:lumMod val="50000"/>
                </a:schemeClr>
              </a:solidFill>
            </a:endParaRPr>
          </a:p>
          <a:p>
            <a:r>
              <a:rPr lang="nl-NL" sz="1800" b="1" dirty="0" smtClean="0">
                <a:solidFill>
                  <a:schemeClr val="accent3">
                    <a:lumMod val="50000"/>
                  </a:schemeClr>
                </a:solidFill>
              </a:rPr>
              <a:t>Deze Power pont presentatie is eigendom van de </a:t>
            </a:r>
          </a:p>
          <a:p>
            <a:r>
              <a:rPr lang="nl-NL" sz="1800" b="1" dirty="0" smtClean="0">
                <a:solidFill>
                  <a:schemeClr val="accent3">
                    <a:lumMod val="50000"/>
                  </a:schemeClr>
                </a:solidFill>
              </a:rPr>
              <a:t>Nederlandse Maltezer Club en mevrouw  P.C. </a:t>
            </a:r>
            <a:r>
              <a:rPr lang="nl-NL" sz="1800" b="1" dirty="0" err="1" smtClean="0">
                <a:solidFill>
                  <a:schemeClr val="accent3">
                    <a:lumMod val="50000"/>
                  </a:schemeClr>
                </a:solidFill>
              </a:rPr>
              <a:t>Zwaartman-Pinster</a:t>
            </a:r>
            <a:r>
              <a:rPr lang="nl-NL" sz="1800" b="1" dirty="0" smtClean="0">
                <a:solidFill>
                  <a:schemeClr val="accent3">
                    <a:lumMod val="50000"/>
                  </a:schemeClr>
                </a:solidFill>
              </a:rPr>
              <a:t>.</a:t>
            </a:r>
          </a:p>
          <a:p>
            <a:endParaRPr lang="nl-NL" sz="1800" b="1" dirty="0" smtClean="0">
              <a:solidFill>
                <a:schemeClr val="accent3">
                  <a:lumMod val="50000"/>
                </a:schemeClr>
              </a:solidFill>
            </a:endParaRPr>
          </a:p>
          <a:p>
            <a:r>
              <a:rPr lang="nl-NL" sz="1800" b="1" dirty="0" smtClean="0">
                <a:solidFill>
                  <a:schemeClr val="accent3">
                    <a:lumMod val="50000"/>
                  </a:schemeClr>
                </a:solidFill>
              </a:rPr>
              <a:t>    Plaatjes en foto’s zijn gebruikt uit boeken, encyclopedieën en internet.</a:t>
            </a:r>
          </a:p>
          <a:p>
            <a:r>
              <a:rPr lang="nl-NL" sz="1800" b="1" dirty="0" smtClean="0">
                <a:solidFill>
                  <a:schemeClr val="accent3">
                    <a:lumMod val="50000"/>
                  </a:schemeClr>
                </a:solidFill>
              </a:rPr>
              <a:t>En foto’s met toestemming van de eigenaren.</a:t>
            </a:r>
            <a:endParaRPr lang="nl-NL" sz="1800" b="1" dirty="0">
              <a:solidFill>
                <a:schemeClr val="accent3">
                  <a:lumMod val="50000"/>
                </a:schemeClr>
              </a:solidFill>
            </a:endParaRP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404663"/>
            <a:ext cx="7776864" cy="28325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475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178698"/>
          </a:xfrm>
        </p:spPr>
        <p:txBody>
          <a:bodyPr>
            <a:normAutofit fontScale="90000"/>
          </a:bodyPr>
          <a:lstStyle/>
          <a:p>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r>
              <a:rPr lang="nl-NL" sz="2000" dirty="0"/>
              <a:t/>
            </a:r>
            <a:br>
              <a:rPr lang="nl-NL" sz="2000" dirty="0"/>
            </a:br>
            <a:r>
              <a:rPr lang="nl-NL" sz="2000" dirty="0" smtClean="0"/>
              <a:t>Vanuit </a:t>
            </a:r>
            <a:r>
              <a:rPr lang="nl-NL" sz="2000" dirty="0"/>
              <a:t>Engeland zijn ze o.a. naar </a:t>
            </a:r>
            <a:r>
              <a:rPr lang="nl-NL" sz="2000" dirty="0" smtClean="0"/>
              <a:t>Duitsland, Oosterrijk, Scandinavië,  België </a:t>
            </a:r>
            <a:r>
              <a:rPr lang="nl-NL" sz="2000" dirty="0"/>
              <a:t>en Frankrijk gegaan, waar pas in België in 1888 de eerste Maltezer officieel geregistreerd </a:t>
            </a:r>
            <a:r>
              <a:rPr lang="nl-NL" sz="2000" dirty="0" smtClean="0"/>
              <a:t>werd</a:t>
            </a:r>
            <a:r>
              <a:rPr lang="nl-NL" sz="2000" dirty="0"/>
              <a:t> </a:t>
            </a:r>
            <a:r>
              <a:rPr lang="nl-NL" sz="2000" dirty="0" smtClean="0"/>
              <a:t>bij de FCI. En heeft Italia het patronaat/beschermheer gekregen, dit is nog steeds zo.</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smtClean="0"/>
              <a:t/>
            </a:r>
            <a:br>
              <a:rPr lang="nl-NL" sz="2000" dirty="0" smtClean="0"/>
            </a:br>
            <a:r>
              <a:rPr lang="nl-NL" sz="2000" dirty="0"/>
              <a:t/>
            </a:r>
            <a:br>
              <a:rPr lang="nl-NL" sz="2000" dirty="0"/>
            </a:br>
            <a:r>
              <a:rPr lang="nl-NL" sz="2000" dirty="0"/>
              <a:t/>
            </a:r>
            <a:br>
              <a:rPr lang="nl-NL" sz="2000" dirty="0"/>
            </a:br>
            <a:r>
              <a:rPr lang="nl-NL" sz="2000" dirty="0" smtClean="0"/>
              <a:t>Frankrijk.</a:t>
            </a:r>
            <a:r>
              <a:rPr lang="nl-NL" sz="2000" dirty="0"/>
              <a:t/>
            </a:r>
            <a:br>
              <a:rPr lang="nl-NL" sz="2000" dirty="0"/>
            </a:br>
            <a:r>
              <a:rPr lang="nl-NL" sz="2000" dirty="0" smtClean="0"/>
              <a:t/>
            </a:r>
            <a:br>
              <a:rPr lang="nl-NL" sz="2000" dirty="0" smtClean="0"/>
            </a:br>
            <a:r>
              <a:rPr lang="nl-NL" sz="2000" dirty="0" smtClean="0"/>
              <a:t>                                 Maltezer uit Engeland rond 1900.</a:t>
            </a:r>
            <a:r>
              <a:rPr lang="nl-NL" sz="2000" dirty="0"/>
              <a:t/>
            </a:r>
            <a:br>
              <a:rPr lang="nl-NL" sz="2000" dirty="0"/>
            </a:br>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endParaRPr lang="nl-NL" sz="2000"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49" y="3861048"/>
            <a:ext cx="2863560" cy="2376263"/>
          </a:xfrm>
          <a:prstGeom prst="rect">
            <a:avLst/>
          </a:prstGeom>
          <a:ln>
            <a:noFill/>
          </a:ln>
          <a:effectLst>
            <a:outerShdw blurRad="292100" dist="139700" dir="2700000" algn="tl" rotWithShape="0">
              <a:srgbClr val="333333">
                <a:alpha val="65000"/>
              </a:srgbClr>
            </a:outerShdw>
          </a:effectLst>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49" y="1327571"/>
            <a:ext cx="2993710" cy="2389461"/>
          </a:xfrm>
          <a:prstGeom prst="rect">
            <a:avLst/>
          </a:prstGeom>
          <a:ln>
            <a:noFill/>
          </a:ln>
          <a:effectLst>
            <a:outerShdw blurRad="292100" dist="139700" dir="2700000" algn="tl" rotWithShape="0">
              <a:srgbClr val="333333">
                <a:alpha val="65000"/>
              </a:srgbClr>
            </a:outerShdw>
          </a:effectLst>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1304921"/>
            <a:ext cx="5086896" cy="41306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609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Ook hier een portretfoto gemaakt, begin 1900 in Frankrijk, waarschijnlijk een dame van adel met haar nu al duidelijk </a:t>
            </a:r>
            <a:r>
              <a:rPr lang="nl-NL" sz="2000" dirty="0" err="1" smtClean="0"/>
              <a:t>Maltezertje</a:t>
            </a:r>
            <a:r>
              <a:rPr lang="nl-NL" sz="2000" dirty="0" smtClean="0"/>
              <a:t>!</a:t>
            </a:r>
            <a:endParaRPr lang="nl-NL" sz="2000"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278" y="1499039"/>
            <a:ext cx="3055642" cy="5049162"/>
          </a:xfrm>
          <a:prstGeom prst="rect">
            <a:avLst/>
          </a:prstGeom>
          <a:ln>
            <a:noFill/>
          </a:ln>
          <a:effectLst>
            <a:outerShdw blurRad="190500" algn="tl" rotWithShape="0">
              <a:srgbClr val="000000">
                <a:alpha val="70000"/>
              </a:srgbClr>
            </a:outerShdw>
          </a:effectLst>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416" y="1499038"/>
            <a:ext cx="3035992" cy="50491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36701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363272" cy="3195336"/>
          </a:xfrm>
        </p:spPr>
        <p:txBody>
          <a:bodyPr>
            <a:normAutofit fontScale="90000"/>
          </a:bodyPr>
          <a:lstStyle/>
          <a:p>
            <a:r>
              <a:rPr lang="nl-NL" sz="2000" dirty="0" smtClean="0"/>
              <a:t/>
            </a:r>
            <a:br>
              <a:rPr lang="nl-NL" sz="2000" dirty="0" smtClean="0"/>
            </a:br>
            <a:r>
              <a:rPr lang="nl-NL" sz="2000" dirty="0"/>
              <a:t/>
            </a:r>
            <a:br>
              <a:rPr lang="nl-NL" sz="2000" dirty="0"/>
            </a:br>
            <a:r>
              <a:rPr lang="nl-NL" sz="2000" dirty="0" smtClean="0"/>
              <a:t>Nederland </a:t>
            </a:r>
            <a:r>
              <a:rPr lang="nl-NL" sz="2000" dirty="0"/>
              <a:t>volgde in 1893 met het registreren van de eerste Maltezers. En zo werd de Maltezer ook hier een officieel ras</a:t>
            </a:r>
            <a:r>
              <a:rPr lang="nl-NL" sz="2000" dirty="0" smtClean="0"/>
              <a:t>! De fokkerij was hier al een tijdje bewust mee bezig!</a:t>
            </a:r>
            <a:br>
              <a:rPr lang="nl-NL" sz="2000" dirty="0" smtClean="0"/>
            </a:br>
            <a:r>
              <a:rPr lang="nl-NL" sz="2000" dirty="0" smtClean="0"/>
              <a:t>Alhoewel er in 1874 al 18 Maltezers op een hondenshow in het “Paleis van Volksvlijt” te </a:t>
            </a:r>
            <a:r>
              <a:rPr lang="nl-NL" sz="2000" dirty="0" smtClean="0"/>
              <a:t>Amsterdam te </a:t>
            </a:r>
            <a:r>
              <a:rPr lang="nl-NL" sz="2000" dirty="0" smtClean="0"/>
              <a:t>zien waren, de meeste waren vanuit België en Frankrijk, deze Maltezers waren van zeer slechte kwaliteit. </a:t>
            </a:r>
            <a:br>
              <a:rPr lang="nl-NL" sz="2000" dirty="0" smtClean="0"/>
            </a:br>
            <a:r>
              <a:rPr lang="nl-NL" sz="2000" dirty="0" smtClean="0"/>
              <a:t>De kwaliteit werd pas beter na 1893.</a:t>
            </a:r>
            <a:br>
              <a:rPr lang="nl-NL" sz="2000" dirty="0" smtClean="0"/>
            </a:br>
            <a:r>
              <a:rPr lang="nl-NL" sz="2000" dirty="0"/>
              <a:t/>
            </a:r>
            <a:br>
              <a:rPr lang="nl-NL" sz="2000" dirty="0"/>
            </a:br>
            <a:r>
              <a:rPr lang="nl-NL" sz="2000" dirty="0"/>
              <a:t>Er waren toen </a:t>
            </a:r>
            <a:r>
              <a:rPr lang="nl-NL" sz="2000" dirty="0" smtClean="0"/>
              <a:t>best een aantal </a:t>
            </a:r>
            <a:r>
              <a:rPr lang="nl-NL" sz="2000" dirty="0"/>
              <a:t>fokkers die zich serieus bezig hielden met het uiterlijk van de Maltezer en het fokken en showen daarvan. </a:t>
            </a:r>
            <a:r>
              <a:rPr lang="nl-NL" sz="2000" dirty="0" smtClean="0"/>
              <a:t>O.a. de heer Jan </a:t>
            </a:r>
            <a:r>
              <a:rPr lang="nl-NL" sz="2000" dirty="0" err="1" smtClean="0"/>
              <a:t>Abraas</a:t>
            </a:r>
            <a:r>
              <a:rPr lang="nl-NL" sz="2000" dirty="0" smtClean="0"/>
              <a:t>. Deze fokkers importeerden </a:t>
            </a:r>
            <a:r>
              <a:rPr lang="nl-NL" sz="2000" dirty="0"/>
              <a:t>ook weer kleine hondjes/Maltezers uit </a:t>
            </a:r>
            <a:r>
              <a:rPr lang="nl-NL" sz="2000" dirty="0" smtClean="0"/>
              <a:t>Italië, Griekenland/Middellandse </a:t>
            </a:r>
            <a:r>
              <a:rPr lang="nl-NL" sz="2000" dirty="0"/>
              <a:t>Zee  </a:t>
            </a:r>
            <a:r>
              <a:rPr lang="nl-NL" sz="2000" dirty="0" smtClean="0"/>
              <a:t>Gebied en zelfs Zuid Afrika, waar dit ras vanaf 1800 zeer bekend en gewild was.  </a:t>
            </a:r>
            <a:r>
              <a:rPr lang="nl-NL" sz="2000" dirty="0"/>
              <a:t>O</a:t>
            </a:r>
            <a:r>
              <a:rPr lang="nl-NL" sz="2000" dirty="0" smtClean="0"/>
              <a:t>m </a:t>
            </a:r>
            <a:r>
              <a:rPr lang="nl-NL" sz="2000" dirty="0"/>
              <a:t>zo hier het ras verder op te bouwen, wat </a:t>
            </a:r>
            <a:r>
              <a:rPr lang="nl-NL" sz="2000" dirty="0" smtClean="0"/>
              <a:t>goed </a:t>
            </a:r>
            <a:r>
              <a:rPr lang="nl-NL" sz="2000" dirty="0"/>
              <a:t>gelukt is. </a:t>
            </a:r>
            <a:r>
              <a:rPr lang="nl-NL" sz="2000" dirty="0" err="1" smtClean="0"/>
              <a:t>Alhoelwel</a:t>
            </a:r>
            <a:r>
              <a:rPr lang="nl-NL" sz="2000" dirty="0" smtClean="0"/>
              <a:t> toentertijd de kwaliteit in België en Nederland achter bleef met de rest van Europa en daar buiten.</a:t>
            </a:r>
            <a:br>
              <a:rPr lang="nl-NL" sz="2000" dirty="0" smtClean="0"/>
            </a:br>
            <a:r>
              <a:rPr lang="nl-NL" sz="2000" dirty="0"/>
              <a:t/>
            </a:r>
            <a:br>
              <a:rPr lang="nl-NL" sz="2000" dirty="0"/>
            </a:br>
            <a:r>
              <a:rPr lang="nl-NL" sz="2000" dirty="0" smtClean="0"/>
              <a:t>a</a:t>
            </a:r>
            <a:endParaRPr lang="nl-NL" sz="2000" dirty="0"/>
          </a:p>
        </p:txBody>
      </p:sp>
      <p:sp>
        <p:nvSpPr>
          <p:cNvPr id="3" name="Rechthoek 2"/>
          <p:cNvSpPr/>
          <p:nvPr/>
        </p:nvSpPr>
        <p:spPr>
          <a:xfrm>
            <a:off x="683568" y="2967335"/>
            <a:ext cx="7992888" cy="2862322"/>
          </a:xfrm>
          <a:prstGeom prst="rect">
            <a:avLst/>
          </a:prstGeom>
        </p:spPr>
        <p:txBody>
          <a:bodyPr wrap="square">
            <a:spAutoFit/>
          </a:bodyPr>
          <a:lstStyle/>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smtClean="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9773" y="3645024"/>
            <a:ext cx="3923928" cy="2860252"/>
          </a:xfrm>
          <a:prstGeom prst="rect">
            <a:avLst/>
          </a:prstGeom>
        </p:spPr>
      </p:pic>
    </p:spTree>
    <p:extLst>
      <p:ext uri="{BB962C8B-B14F-4D97-AF65-F5344CB8AC3E}">
        <p14:creationId xmlns:p14="http://schemas.microsoft.com/office/powerpoint/2010/main" val="266792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32656"/>
            <a:ext cx="8229600" cy="1143000"/>
          </a:xfrm>
        </p:spPr>
        <p:txBody>
          <a:bodyPr>
            <a:noAutofit/>
          </a:bodyPr>
          <a:lstStyle/>
          <a:p>
            <a:r>
              <a:rPr lang="nl-NL" sz="2000" dirty="0" smtClean="0"/>
              <a:t>Hieronder, op de volgende pagina,  de </a:t>
            </a:r>
            <a:r>
              <a:rPr lang="nl-NL" sz="2000" dirty="0" err="1" smtClean="0"/>
              <a:t>rasbeschrijving</a:t>
            </a:r>
            <a:r>
              <a:rPr lang="nl-NL" sz="2000" dirty="0" smtClean="0"/>
              <a:t> en wat inschrijvingen, uit de catalogus van ‘Nimrod’ en </a:t>
            </a:r>
            <a:r>
              <a:rPr lang="nl-NL" sz="2000" dirty="0" err="1" smtClean="0"/>
              <a:t>Cynophilia</a:t>
            </a:r>
            <a:r>
              <a:rPr lang="nl-NL" sz="2000" dirty="0" smtClean="0"/>
              <a:t>’ van de 2</a:t>
            </a:r>
            <a:r>
              <a:rPr lang="nl-NL" sz="2000" baseline="30000" dirty="0" smtClean="0"/>
              <a:t>e</a:t>
            </a:r>
            <a:r>
              <a:rPr lang="nl-NL" sz="2000" dirty="0" smtClean="0"/>
              <a:t> gecombineerde Int. Hondententoonstelling, in het Paleis voor Volksvlijt te Amsterdam, mei 1901. </a:t>
            </a:r>
            <a:br>
              <a:rPr lang="nl-NL" sz="2000" dirty="0" smtClean="0"/>
            </a:br>
            <a:r>
              <a:rPr lang="nl-NL" sz="2000" dirty="0" smtClean="0"/>
              <a:t>In deze </a:t>
            </a:r>
            <a:r>
              <a:rPr lang="nl-NL" sz="2000" dirty="0" err="1" smtClean="0"/>
              <a:t>rasbeschrijving</a:t>
            </a:r>
            <a:r>
              <a:rPr lang="nl-NL" sz="2000" dirty="0" smtClean="0"/>
              <a:t> hebben ze het over een zwart verhemelte, iets wat verder nooit nergens in een </a:t>
            </a:r>
            <a:r>
              <a:rPr lang="nl-NL" sz="2000" dirty="0" err="1" smtClean="0"/>
              <a:t>rasstandaard</a:t>
            </a:r>
            <a:r>
              <a:rPr lang="nl-NL" sz="2000" dirty="0" smtClean="0"/>
              <a:t> werd en wordt genoemd.</a:t>
            </a:r>
            <a:endParaRPr lang="nl-NL" sz="2000" dirty="0"/>
          </a:p>
        </p:txBody>
      </p:sp>
      <p:pic>
        <p:nvPicPr>
          <p:cNvPr id="3" name="Afbeelding 2"/>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267744" y="1772816"/>
            <a:ext cx="5251318" cy="45527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6619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587015" y="332656"/>
            <a:ext cx="5527468" cy="61554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897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a:t>T</a:t>
            </a:r>
            <a:r>
              <a:rPr lang="nl-NL" sz="2000" dirty="0" smtClean="0"/>
              <a:t>wee ansichtkaarten, links een in Nederland gemaakte kaart uit 1912 en rechts een kaart uit Frankrijk uit 1913.</a:t>
            </a:r>
            <a:endParaRPr lang="nl-NL" sz="2000"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372681"/>
            <a:ext cx="3276600" cy="4992624"/>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45875">
            <a:off x="1598475" y="1313245"/>
            <a:ext cx="3179064" cy="5111496"/>
          </a:xfrm>
          <a:prstGeom prst="rect">
            <a:avLst/>
          </a:prstGeom>
        </p:spPr>
      </p:pic>
    </p:spTree>
    <p:extLst>
      <p:ext uri="{BB962C8B-B14F-4D97-AF65-F5344CB8AC3E}">
        <p14:creationId xmlns:p14="http://schemas.microsoft.com/office/powerpoint/2010/main" val="1477117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722314"/>
          </a:xfrm>
        </p:spPr>
        <p:txBody>
          <a:bodyPr>
            <a:normAutofit fontScale="90000"/>
          </a:bodyPr>
          <a:lstStyle/>
          <a:p>
            <a:r>
              <a:rPr lang="nl-NL" sz="2200" dirty="0" smtClean="0"/>
              <a:t/>
            </a:r>
            <a:br>
              <a:rPr lang="nl-NL" sz="2200" dirty="0" smtClean="0"/>
            </a:br>
            <a:r>
              <a:rPr lang="nl-NL" sz="2200" dirty="0"/>
              <a:t/>
            </a:r>
            <a:br>
              <a:rPr lang="nl-NL" sz="2200" dirty="0"/>
            </a:br>
            <a:r>
              <a:rPr lang="nl-NL" sz="2200" dirty="0" smtClean="0"/>
              <a:t>Helaas </a:t>
            </a:r>
            <a:r>
              <a:rPr lang="nl-NL" sz="2200" dirty="0"/>
              <a:t>is </a:t>
            </a:r>
            <a:r>
              <a:rPr lang="nl-NL" sz="2200" dirty="0" smtClean="0"/>
              <a:t>het </a:t>
            </a:r>
            <a:r>
              <a:rPr lang="nl-NL" sz="2200" dirty="0"/>
              <a:t>archief </a:t>
            </a:r>
            <a:r>
              <a:rPr lang="nl-NL" sz="2200" dirty="0" smtClean="0"/>
              <a:t>in Nederland voor </a:t>
            </a:r>
            <a:r>
              <a:rPr lang="nl-NL" sz="2200" dirty="0"/>
              <a:t>een groot deel </a:t>
            </a:r>
            <a:r>
              <a:rPr lang="nl-NL" sz="2200" dirty="0" smtClean="0"/>
              <a:t>verdwenen van </a:t>
            </a:r>
            <a:r>
              <a:rPr lang="nl-NL" sz="2200" dirty="0" smtClean="0"/>
              <a:t>tussen de eerste en tweede wereldoorlog, er is in Nederland weinig bekend van de Maltezers en hun fokkerij uit de tijd van na 1914 tot er met 1945.</a:t>
            </a:r>
            <a:br>
              <a:rPr lang="nl-NL" sz="2200" dirty="0" smtClean="0"/>
            </a:br>
            <a:r>
              <a:rPr lang="nl-NL" sz="2200" dirty="0" smtClean="0"/>
              <a:t>Het was in Nederland dan ook zoeken naar een Maltezer. Wat toen vaak nog </a:t>
            </a:r>
            <a:r>
              <a:rPr lang="nl-NL" sz="2200" dirty="0" err="1" smtClean="0"/>
              <a:t>Malthezer</a:t>
            </a:r>
            <a:r>
              <a:rPr lang="nl-NL" sz="2200" dirty="0" smtClean="0"/>
              <a:t> Leeuwtje werd genoemd. </a:t>
            </a:r>
            <a:br>
              <a:rPr lang="nl-NL" sz="2200" dirty="0" smtClean="0"/>
            </a:br>
            <a:r>
              <a:rPr lang="nl-NL" sz="2200" dirty="0" smtClean="0"/>
              <a:t>Er is hierover zelfs een artikel in het tijdschrift “De Hondenwereld”1955 gepubliceerd.</a:t>
            </a:r>
            <a:br>
              <a:rPr lang="nl-NL" sz="2200" dirty="0" smtClean="0"/>
            </a:br>
            <a:r>
              <a:rPr lang="nl-NL" sz="2200" dirty="0"/>
              <a:t/>
            </a:r>
            <a:br>
              <a:rPr lang="nl-NL" sz="2200" dirty="0"/>
            </a:br>
            <a:r>
              <a:rPr lang="nl-NL" sz="2000" dirty="0" smtClean="0"/>
              <a:t/>
            </a:r>
            <a:br>
              <a:rPr lang="nl-NL" sz="2000" dirty="0" smtClean="0"/>
            </a:br>
            <a:r>
              <a:rPr lang="nl-NL" sz="2000" dirty="0" smtClean="0"/>
              <a:t/>
            </a:r>
            <a:br>
              <a:rPr lang="nl-NL" sz="2000" dirty="0" smtClean="0"/>
            </a:br>
            <a:r>
              <a:rPr lang="nl-NL" sz="2000" dirty="0" smtClean="0"/>
              <a:t>.</a:t>
            </a:r>
            <a:br>
              <a:rPr lang="nl-NL" sz="2000" dirty="0" smtClean="0"/>
            </a:br>
            <a:endParaRPr lang="nl-NL" sz="20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348880"/>
            <a:ext cx="7020272" cy="4061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421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924944"/>
            <a:ext cx="1916832" cy="1916832"/>
          </a:xfrm>
          <a:prstGeom prst="rect">
            <a:avLst/>
          </a:prstGeom>
        </p:spPr>
      </p:pic>
      <p:sp>
        <p:nvSpPr>
          <p:cNvPr id="2" name="Titel 1"/>
          <p:cNvSpPr>
            <a:spLocks noGrp="1"/>
          </p:cNvSpPr>
          <p:nvPr>
            <p:ph type="title"/>
          </p:nvPr>
        </p:nvSpPr>
        <p:spPr>
          <a:xfrm>
            <a:off x="457200" y="188640"/>
            <a:ext cx="5050904" cy="6336704"/>
          </a:xfrm>
        </p:spPr>
        <p:txBody>
          <a:bodyPr>
            <a:noAutofit/>
          </a:bodyPr>
          <a:lstStyle/>
          <a:p>
            <a:pPr algn="r"/>
            <a:r>
              <a:rPr lang="nl-NL" sz="2000" dirty="0" smtClean="0"/>
              <a:t/>
            </a:r>
            <a:br>
              <a:rPr lang="nl-NL" sz="2000" dirty="0" smtClean="0"/>
            </a:br>
            <a:r>
              <a:rPr lang="nl-NL" sz="2000" dirty="0"/>
              <a:t/>
            </a:r>
            <a:br>
              <a:rPr lang="nl-NL" sz="2000" dirty="0"/>
            </a:br>
            <a:r>
              <a:rPr lang="nl-NL" sz="2000" dirty="0" smtClean="0"/>
              <a:t>Na </a:t>
            </a:r>
            <a:r>
              <a:rPr lang="nl-NL" sz="2000" dirty="0"/>
              <a:t>de tweede wereldoorlog zijn er gelukkig weer fokkers in Nederland geweest die zich met de fokkerij hebben bezig gehouden, door Maltezers te importeren </a:t>
            </a:r>
            <a:r>
              <a:rPr lang="nl-NL" sz="2000" dirty="0" smtClean="0"/>
              <a:t>uit o.a. </a:t>
            </a:r>
            <a:r>
              <a:rPr lang="nl-NL" sz="2000" dirty="0"/>
              <a:t>Engeland, </a:t>
            </a:r>
            <a:r>
              <a:rPr lang="nl-NL" sz="2000" dirty="0" smtClean="0"/>
              <a:t>Duitsland, Amerika </a:t>
            </a:r>
            <a:r>
              <a:rPr lang="nl-NL" sz="2000" dirty="0"/>
              <a:t>en </a:t>
            </a:r>
            <a:r>
              <a:rPr lang="nl-NL" sz="2000" dirty="0" smtClean="0"/>
              <a:t>Italië. Want het was hier echt zoeken naar een </a:t>
            </a:r>
            <a:r>
              <a:rPr lang="nl-NL" sz="2000" dirty="0"/>
              <a:t>M</a:t>
            </a:r>
            <a:r>
              <a:rPr lang="nl-NL" sz="2000" dirty="0" smtClean="0"/>
              <a:t>altezer!</a:t>
            </a:r>
            <a:br>
              <a:rPr lang="nl-NL" sz="2000" dirty="0" smtClean="0"/>
            </a:br>
            <a:r>
              <a:rPr lang="nl-NL" sz="2000" dirty="0" smtClean="0"/>
              <a:t>Het ras kreeg ook zo langzamerhand weer meer bekendheid, ook in de vorm van ansichtkaarten en weer later kwamen er beeldjes en speelgoed.</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r>
              <a:rPr lang="nl-NL" sz="2000" dirty="0" smtClean="0"/>
              <a:t>Ik wil </a:t>
            </a:r>
            <a:r>
              <a:rPr lang="nl-NL" sz="2000" dirty="0"/>
              <a:t>1</a:t>
            </a:r>
            <a:r>
              <a:rPr lang="nl-NL" sz="2000" dirty="0" smtClean="0"/>
              <a:t> hele bekende fokker/pionier noemen, die toentertijd er echt voor heeft gezorgd dat de </a:t>
            </a:r>
            <a:r>
              <a:rPr lang="nl-NL" sz="2000" dirty="0"/>
              <a:t>M</a:t>
            </a:r>
            <a:r>
              <a:rPr lang="nl-NL" sz="2000" dirty="0" smtClean="0"/>
              <a:t>altezer weer bekendheid kreeg in Nederland, en dat waren de heer en mevrouw Kaptein met haar kennel ‘van Bloemenland’.</a:t>
            </a:r>
            <a:r>
              <a:rPr lang="nl-NL" sz="2000" dirty="0"/>
              <a:t/>
            </a:r>
            <a:br>
              <a:rPr lang="nl-NL" sz="2000" dirty="0"/>
            </a:br>
            <a:r>
              <a:rPr lang="nl-NL" sz="2000" dirty="0" smtClean="0"/>
              <a:t/>
            </a:r>
            <a:br>
              <a:rPr lang="nl-NL" sz="2000" dirty="0" smtClean="0"/>
            </a:br>
            <a:endParaRPr lang="nl-NL" sz="2000"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836712"/>
            <a:ext cx="3169190" cy="4797152"/>
          </a:xfrm>
          <a:prstGeom prst="rect">
            <a:avLst/>
          </a:prstGeom>
          <a:ln>
            <a:noFill/>
          </a:ln>
          <a:effectLst>
            <a:outerShdw blurRad="292100" dist="139700" dir="2700000" algn="tl" rotWithShape="0">
              <a:srgbClr val="333333">
                <a:alpha val="65000"/>
              </a:srgbClr>
            </a:outerShdw>
          </a:effectLst>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3235288"/>
            <a:ext cx="1902570" cy="1894422"/>
          </a:xfrm>
          <a:prstGeom prst="rect">
            <a:avLst/>
          </a:prstGeom>
        </p:spPr>
      </p:pic>
    </p:spTree>
    <p:extLst>
      <p:ext uri="{BB962C8B-B14F-4D97-AF65-F5344CB8AC3E}">
        <p14:creationId xmlns:p14="http://schemas.microsoft.com/office/powerpoint/2010/main" val="128389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8800"/>
          </a:xfrm>
        </p:spPr>
        <p:txBody>
          <a:bodyPr>
            <a:normAutofit fontScale="90000"/>
          </a:bodyPr>
          <a:lstStyle/>
          <a:p>
            <a:pPr algn="l"/>
            <a:r>
              <a:rPr lang="nl-NL" sz="2000" dirty="0" smtClean="0"/>
              <a:t>Ook was na </a:t>
            </a:r>
            <a:r>
              <a:rPr lang="nl-NL" sz="2000" dirty="0" smtClean="0"/>
              <a:t>de </a:t>
            </a:r>
            <a:r>
              <a:rPr lang="nl-NL" sz="2000" dirty="0" smtClean="0"/>
              <a:t>tweede </a:t>
            </a:r>
            <a:r>
              <a:rPr lang="nl-NL" sz="2000" dirty="0" smtClean="0"/>
              <a:t>wereldoorlog </a:t>
            </a:r>
            <a:r>
              <a:rPr lang="nl-NL" sz="2000" dirty="0" smtClean="0"/>
              <a:t>de kwaliteit hier in Nederland nog niet geweldig, vooral de vachten lieten nog veel te wensen over. Hier kwam pas na 1960 verandering in.</a:t>
            </a:r>
            <a:endParaRPr lang="nl-NL" sz="2000"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101" y="3356992"/>
            <a:ext cx="4027684" cy="3096806"/>
          </a:xfrm>
          <a:prstGeom prst="rect">
            <a:avLst/>
          </a:prstGeom>
        </p:spPr>
      </p:pic>
      <p:pic>
        <p:nvPicPr>
          <p:cNvPr id="2050" name="Picture 2" descr="J:\AA FOTO'S\Maltezers\Bon foto bella Mia Prada.jpg v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0330" y="4905394"/>
            <a:ext cx="1722572" cy="195260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913438"/>
            <a:ext cx="5652120" cy="2443554"/>
          </a:xfrm>
          <a:prstGeom prst="rect">
            <a:avLst/>
          </a:prstGeom>
        </p:spPr>
      </p:pic>
    </p:spTree>
    <p:extLst>
      <p:ext uri="{BB962C8B-B14F-4D97-AF65-F5344CB8AC3E}">
        <p14:creationId xmlns:p14="http://schemas.microsoft.com/office/powerpoint/2010/main" val="194422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Beide foto’s uit 1962</a:t>
            </a:r>
            <a:endParaRPr lang="nl-NL" sz="2000"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455" y="1196752"/>
            <a:ext cx="3159137" cy="51953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154202"/>
            <a:ext cx="3434712" cy="52561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5722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600" dirty="0" smtClean="0"/>
              <a:t>De geschiedenis van de Maltezer tot heden.</a:t>
            </a:r>
            <a:endParaRPr lang="nl-NL" sz="3600" dirty="0"/>
          </a:p>
        </p:txBody>
      </p:sp>
      <p:sp>
        <p:nvSpPr>
          <p:cNvPr id="3" name="Tijdelijke aanduiding voor inhoud 2"/>
          <p:cNvSpPr>
            <a:spLocks noGrp="1"/>
          </p:cNvSpPr>
          <p:nvPr>
            <p:ph idx="1"/>
          </p:nvPr>
        </p:nvSpPr>
        <p:spPr>
          <a:xfrm>
            <a:off x="457199" y="1196752"/>
            <a:ext cx="5294809" cy="5328592"/>
          </a:xfrm>
        </p:spPr>
        <p:txBody>
          <a:bodyPr>
            <a:noAutofit/>
          </a:bodyPr>
          <a:lstStyle/>
          <a:p>
            <a:pPr marL="0" indent="0">
              <a:buNone/>
            </a:pPr>
            <a:r>
              <a:rPr lang="nl-NL" sz="1800" dirty="0"/>
              <a:t>Reeds voor onze jaartelling, ten tijde van "Aristoteles" (384-322 voor Chr.), werd er melding gemaakt, van een ras van meestal witte kleine hondjes, aan welke de naam "</a:t>
            </a:r>
            <a:r>
              <a:rPr lang="nl-NL" sz="1800" dirty="0" err="1"/>
              <a:t>Canes</a:t>
            </a:r>
            <a:r>
              <a:rPr lang="nl-NL" sz="1800" dirty="0"/>
              <a:t> </a:t>
            </a:r>
            <a:r>
              <a:rPr lang="nl-NL" sz="1800" dirty="0" err="1"/>
              <a:t>Melitenses</a:t>
            </a:r>
            <a:r>
              <a:rPr lang="nl-NL" sz="1800" dirty="0"/>
              <a:t>" verbindt. </a:t>
            </a:r>
          </a:p>
          <a:p>
            <a:pPr marL="0" indent="0">
              <a:buNone/>
            </a:pPr>
            <a:r>
              <a:rPr lang="nl-NL" sz="1800" dirty="0" smtClean="0"/>
              <a:t>Zijn </a:t>
            </a:r>
            <a:r>
              <a:rPr lang="nl-NL" sz="1800" dirty="0"/>
              <a:t>naam Maltezer betekent niet dat hij oorspronkelijk van het eiland Malta komt, omdat het bijvoeglijk naamwoord "Maltese“ komt van het Semitische woord "</a:t>
            </a:r>
            <a:r>
              <a:rPr lang="nl-NL" sz="1800" dirty="0" err="1"/>
              <a:t>malat</a:t>
            </a:r>
            <a:r>
              <a:rPr lang="nl-NL" sz="1800" dirty="0"/>
              <a:t>", wat betekent; schuilplaats of haven. Deze Semitische oorsprong komt weer terug in een hele serie namen van kustplaatsen. Dat is in de naam van het Adriatische eiland </a:t>
            </a:r>
            <a:r>
              <a:rPr lang="nl-NL" sz="1800" dirty="0" err="1"/>
              <a:t>Meleda</a:t>
            </a:r>
            <a:r>
              <a:rPr lang="nl-NL" sz="1800" dirty="0"/>
              <a:t>, de </a:t>
            </a:r>
            <a:r>
              <a:rPr lang="nl-NL" sz="1800" dirty="0" smtClean="0"/>
              <a:t>Siciliaanse </a:t>
            </a:r>
            <a:r>
              <a:rPr lang="nl-NL" sz="1800" dirty="0"/>
              <a:t>stad </a:t>
            </a:r>
            <a:r>
              <a:rPr lang="nl-NL" sz="1800" dirty="0" err="1"/>
              <a:t>Melita</a:t>
            </a:r>
            <a:r>
              <a:rPr lang="nl-NL" sz="1800" dirty="0"/>
              <a:t> en ook in die van het eiland Malta. </a:t>
            </a:r>
          </a:p>
          <a:p>
            <a:pPr marL="0" indent="0">
              <a:buNone/>
            </a:pPr>
            <a:r>
              <a:rPr lang="nl-NL" sz="1800" dirty="0" smtClean="0"/>
              <a:t>De voorouders van deze kleine hond leefden in havens en kustplaatsen van het Centrale Middellandse zee gebied, waar zij op muizen en ratten jaagden, welke zij vonden in de overvloedige pakhuizen en in de scheepsruimten. De fokkers waren in eerste instantie de gewone burgers, waar niet alleen de witte maar ook gekleurde hondjes werden geboren.</a:t>
            </a:r>
            <a:endParaRPr lang="nl-NL" sz="18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2009" y="4725144"/>
            <a:ext cx="2769790" cy="1664377"/>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009" y="1086875"/>
            <a:ext cx="2769790" cy="3543441"/>
          </a:xfrm>
          <a:prstGeom prst="rect">
            <a:avLst/>
          </a:prstGeom>
        </p:spPr>
      </p:pic>
    </p:spTree>
    <p:extLst>
      <p:ext uri="{BB962C8B-B14F-4D97-AF65-F5344CB8AC3E}">
        <p14:creationId xmlns:p14="http://schemas.microsoft.com/office/powerpoint/2010/main" val="181542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3442394"/>
          </a:xfrm>
        </p:spPr>
        <p:txBody>
          <a:bodyPr>
            <a:normAutofit fontScale="90000"/>
          </a:bodyPr>
          <a:lstStyle/>
          <a:p>
            <a:pPr algn="l"/>
            <a:r>
              <a:rPr lang="nl-NL" sz="2000" dirty="0" smtClean="0"/>
              <a:t/>
            </a:r>
            <a:br>
              <a:rPr lang="nl-NL" sz="2000" dirty="0" smtClean="0"/>
            </a:br>
            <a:r>
              <a:rPr lang="nl-NL" sz="2000" dirty="0" smtClean="0"/>
              <a:t>Tevens  </a:t>
            </a:r>
            <a:r>
              <a:rPr lang="nl-NL" sz="2000" dirty="0"/>
              <a:t>hebben </a:t>
            </a:r>
            <a:r>
              <a:rPr lang="nl-NL" sz="2000" dirty="0" smtClean="0"/>
              <a:t>we veel </a:t>
            </a:r>
            <a:r>
              <a:rPr lang="nl-NL" sz="2000" dirty="0"/>
              <a:t>verschillende namen </a:t>
            </a:r>
            <a:r>
              <a:rPr lang="nl-NL" sz="2000" dirty="0" smtClean="0"/>
              <a:t>gehad voor dit eeuwenoud ras:</a:t>
            </a:r>
            <a:br>
              <a:rPr lang="nl-NL" sz="2000" dirty="0" smtClean="0"/>
            </a:br>
            <a:r>
              <a:rPr lang="nl-NL" sz="2000" dirty="0" err="1" smtClean="0"/>
              <a:t>Melitar</a:t>
            </a:r>
            <a:r>
              <a:rPr lang="nl-NL" sz="2000" dirty="0" smtClean="0"/>
              <a:t> hondje,  </a:t>
            </a:r>
            <a:r>
              <a:rPr lang="nl-NL" sz="2000" dirty="0" err="1" smtClean="0"/>
              <a:t>Melita</a:t>
            </a:r>
            <a:r>
              <a:rPr lang="nl-NL" sz="2000" dirty="0" smtClean="0"/>
              <a:t> hondje, Maltese Terriër, de </a:t>
            </a:r>
            <a:r>
              <a:rPr lang="nl-NL" sz="2000" dirty="0" err="1" smtClean="0"/>
              <a:t>Bichon</a:t>
            </a:r>
            <a:r>
              <a:rPr lang="nl-NL" sz="2000" dirty="0" smtClean="0"/>
              <a:t> uit Malta, Maltahondje, De Trooster, Maltese- </a:t>
            </a:r>
            <a:r>
              <a:rPr lang="nl-NL" sz="2000" dirty="0" err="1" smtClean="0"/>
              <a:t>Loin</a:t>
            </a:r>
            <a:r>
              <a:rPr lang="nl-NL" sz="2000" dirty="0" smtClean="0"/>
              <a:t>-Dog, </a:t>
            </a:r>
            <a:r>
              <a:rPr lang="nl-NL" sz="2000" dirty="0"/>
              <a:t>De Romeinse vrouwenhond, de Spaanse </a:t>
            </a:r>
            <a:r>
              <a:rPr lang="nl-NL" sz="2000" dirty="0" smtClean="0"/>
              <a:t>zachtaardige</a:t>
            </a:r>
            <a:r>
              <a:rPr lang="nl-NL" sz="2000" dirty="0"/>
              <a:t>.</a:t>
            </a:r>
            <a:br>
              <a:rPr lang="nl-NL" sz="2000" dirty="0"/>
            </a:br>
            <a:r>
              <a:rPr lang="nl-NL" sz="2000" dirty="0" smtClean="0"/>
              <a:t/>
            </a:r>
            <a:br>
              <a:rPr lang="nl-NL" sz="2000" dirty="0" smtClean="0"/>
            </a:br>
            <a:r>
              <a:rPr lang="nl-NL" sz="2000" dirty="0" smtClean="0"/>
              <a:t>Zelfs tot er met ongeveer 1960 werd er nog gesproken over ‘het Maltezer Leeuwtje, het  Krulharig Leeuwtje of </a:t>
            </a:r>
            <a:r>
              <a:rPr lang="nl-NL" sz="2000" dirty="0" err="1" smtClean="0"/>
              <a:t>Malthezer</a:t>
            </a:r>
            <a:r>
              <a:rPr lang="nl-NL" sz="2000" dirty="0" smtClean="0"/>
              <a:t>. Daarna is het tot er met heden ‘De Maltezer’ geworden</a:t>
            </a:r>
            <a:r>
              <a:rPr lang="nl-NL" sz="2000" dirty="0"/>
              <a:t/>
            </a:r>
            <a:br>
              <a:rPr lang="nl-NL" sz="2000" dirty="0"/>
            </a:br>
            <a:r>
              <a:rPr lang="nl-NL" sz="2000" dirty="0"/>
              <a:t/>
            </a:r>
            <a:br>
              <a:rPr lang="nl-NL" sz="2000" dirty="0"/>
            </a:br>
            <a:r>
              <a:rPr lang="nl-NL" sz="2000" dirty="0" smtClean="0"/>
              <a:t>Na 1960 is het ras in Nederland betreft kwaliteit van uiterlijk aanzienlijk verbeterd, dit doordat er veel goede fokkers kwamen met enorm veel passie voor het ras.</a:t>
            </a:r>
            <a:br>
              <a:rPr lang="nl-NL" sz="2000" dirty="0" smtClean="0"/>
            </a:br>
            <a:r>
              <a:rPr lang="nl-NL" sz="2000" dirty="0" smtClean="0"/>
              <a:t>Hieronder enkele foto’s uit deze tijd. De </a:t>
            </a:r>
            <a:r>
              <a:rPr lang="nl-NL" sz="2000" dirty="0"/>
              <a:t>M</a:t>
            </a:r>
            <a:r>
              <a:rPr lang="nl-NL" sz="2000" dirty="0" smtClean="0"/>
              <a:t>altezers waren toen vaak nog wat groter als vandaag de dag, met langere snuiten en wat springerige, hardere vachtjes. </a:t>
            </a:r>
            <a:br>
              <a:rPr lang="nl-NL" sz="2000" dirty="0" smtClean="0"/>
            </a:br>
            <a:endParaRPr lang="nl-NL" sz="2000"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89039"/>
            <a:ext cx="2615644" cy="2810108"/>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757126"/>
            <a:ext cx="2933625" cy="2988823"/>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7090" y="3789040"/>
            <a:ext cx="2832699" cy="2132856"/>
          </a:xfrm>
          <a:prstGeom prst="rect">
            <a:avLst/>
          </a:prstGeom>
        </p:spPr>
      </p:pic>
    </p:spTree>
    <p:extLst>
      <p:ext uri="{BB962C8B-B14F-4D97-AF65-F5344CB8AC3E}">
        <p14:creationId xmlns:p14="http://schemas.microsoft.com/office/powerpoint/2010/main" val="2049505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normAutofit/>
          </a:bodyPr>
          <a:lstStyle/>
          <a:p>
            <a:r>
              <a:rPr lang="nl-NL" sz="2000" dirty="0" smtClean="0"/>
              <a:t>Vanaf 2000</a:t>
            </a:r>
            <a:endParaRPr lang="nl-NL" sz="2000"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46150"/>
            <a:ext cx="6096000" cy="4965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27629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435280" cy="2506290"/>
          </a:xfrm>
        </p:spPr>
        <p:txBody>
          <a:bodyPr>
            <a:noAutofit/>
          </a:bodyPr>
          <a:lstStyle/>
          <a:p>
            <a:r>
              <a:rPr lang="nl-NL" sz="2000" dirty="0" smtClean="0"/>
              <a:t>Aangekomen in de nieuwe eeuw 2000 tot heden, is de kwaliteit in Europa maar ook daar buiten veel verbeterd, de Maltezer werd wat kleiner, eleganter maar toch stevig, goede hoofdje met bijpassende snuiten en de door ons zo geliefde expressie en karakter. Schitterende zijdeachtige </a:t>
            </a:r>
            <a:r>
              <a:rPr lang="nl-NL" sz="2000" i="1" dirty="0" smtClean="0"/>
              <a:t>(mede door de vele verscheidenheid van shampoos, </a:t>
            </a:r>
            <a:r>
              <a:rPr lang="nl-NL" sz="2000" i="1" dirty="0" err="1" smtClean="0"/>
              <a:t>conditioners</a:t>
            </a:r>
            <a:r>
              <a:rPr lang="nl-NL" sz="2000" i="1" dirty="0" smtClean="0"/>
              <a:t> etc. die vandaag de dag te verkrijgen zijn)</a:t>
            </a:r>
            <a:r>
              <a:rPr lang="nl-NL" sz="2000" dirty="0" smtClean="0"/>
              <a:t> vachten en een vrij goede gezondheid, als je dit vergelijkt met vele andere rassen.</a:t>
            </a:r>
            <a:br>
              <a:rPr lang="nl-NL" sz="2000" dirty="0" smtClean="0"/>
            </a:br>
            <a:r>
              <a:rPr lang="nl-NL" sz="2000" dirty="0"/>
              <a:t/>
            </a:r>
            <a:br>
              <a:rPr lang="nl-NL" sz="2000" dirty="0"/>
            </a:br>
            <a:endParaRPr lang="nl-NL" sz="2000" dirty="0"/>
          </a:p>
        </p:txBody>
      </p:sp>
      <p:pic>
        <p:nvPicPr>
          <p:cNvPr id="3075" name="Picture 3" descr="J:\AA FOTO'S\Maltezers\mexx en em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348880"/>
            <a:ext cx="4608512"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035965" y="5557258"/>
            <a:ext cx="7776864" cy="707886"/>
          </a:xfrm>
          <a:prstGeom prst="rect">
            <a:avLst/>
          </a:prstGeom>
          <a:noFill/>
        </p:spPr>
        <p:txBody>
          <a:bodyPr wrap="square" rtlCol="0">
            <a:spAutoFit/>
          </a:bodyPr>
          <a:lstStyle/>
          <a:p>
            <a:pPr algn="ctr"/>
            <a:r>
              <a:rPr lang="nl-NL" sz="2000" dirty="0"/>
              <a:t>Jammer is dat één van de </a:t>
            </a:r>
            <a:r>
              <a:rPr lang="nl-NL" sz="2000" dirty="0" err="1"/>
              <a:t>rastypische</a:t>
            </a:r>
            <a:r>
              <a:rPr lang="nl-NL" sz="2000" dirty="0"/>
              <a:t> eigenschappen/schoonheden, was het donkerokerkleurige oog, wat vrijwel verdwenen is.</a:t>
            </a:r>
          </a:p>
        </p:txBody>
      </p:sp>
    </p:spTree>
    <p:extLst>
      <p:ext uri="{BB962C8B-B14F-4D97-AF65-F5344CB8AC3E}">
        <p14:creationId xmlns:p14="http://schemas.microsoft.com/office/powerpoint/2010/main" val="2306415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178698"/>
          </a:xfrm>
        </p:spPr>
        <p:txBody>
          <a:bodyPr>
            <a:normAutofit fontScale="90000"/>
          </a:bodyPr>
          <a:lstStyle/>
          <a:p>
            <a:r>
              <a:rPr lang="nl-NL" sz="2000" dirty="0" smtClean="0"/>
              <a:t/>
            </a:r>
            <a:br>
              <a:rPr lang="nl-NL" sz="2000" dirty="0" smtClean="0"/>
            </a:br>
            <a:r>
              <a:rPr lang="nl-NL" sz="2000" dirty="0"/>
              <a:t/>
            </a:r>
            <a:br>
              <a:rPr lang="nl-NL" sz="2000" dirty="0"/>
            </a:br>
            <a:r>
              <a:rPr lang="nl-NL" sz="2000" dirty="0" smtClean="0"/>
              <a:t>De </a:t>
            </a:r>
            <a:r>
              <a:rPr lang="nl-NL" sz="2000" dirty="0" err="1" smtClean="0"/>
              <a:t>rasstandaard</a:t>
            </a:r>
            <a:r>
              <a:rPr lang="nl-NL" sz="2000" dirty="0" smtClean="0"/>
              <a:t>.</a:t>
            </a:r>
            <a:br>
              <a:rPr lang="nl-NL" sz="2000" dirty="0" smtClean="0"/>
            </a:br>
            <a:r>
              <a:rPr lang="nl-NL" sz="2000" dirty="0" smtClean="0"/>
              <a:t>Is een beschrijving over het uiterlijke kenmerk van een ras.</a:t>
            </a:r>
            <a:br>
              <a:rPr lang="nl-NL" sz="2000" dirty="0" smtClean="0"/>
            </a:br>
            <a:r>
              <a:rPr lang="nl-NL" sz="2000" dirty="0" smtClean="0"/>
              <a:t>De </a:t>
            </a:r>
            <a:r>
              <a:rPr lang="nl-NL" sz="2000" dirty="0" err="1" smtClean="0"/>
              <a:t>rasstandaard</a:t>
            </a:r>
            <a:r>
              <a:rPr lang="nl-NL" sz="2000" dirty="0" smtClean="0"/>
              <a:t> van de Maltezer is zeer uitgebreid, daar gaan we het nu niet over hebben. In Europa is de eerste geldige FCI </a:t>
            </a:r>
            <a:r>
              <a:rPr lang="nl-NL" sz="2000" dirty="0" err="1" smtClean="0"/>
              <a:t>rasstandaard</a:t>
            </a:r>
            <a:r>
              <a:rPr lang="nl-NL" sz="2000" dirty="0" smtClean="0"/>
              <a:t> in België opgemaakt, deze is vanzelfsprekend door Nederland overgenomen.</a:t>
            </a:r>
            <a:br>
              <a:rPr lang="nl-NL" sz="2000" dirty="0" smtClean="0"/>
            </a:br>
            <a:r>
              <a:rPr lang="nl-NL" sz="2000" dirty="0" smtClean="0"/>
              <a:t>De laatste en huidige </a:t>
            </a:r>
            <a:r>
              <a:rPr lang="nl-NL" sz="2000" dirty="0" err="1" smtClean="0"/>
              <a:t>rasstandaard</a:t>
            </a:r>
            <a:r>
              <a:rPr lang="nl-NL" sz="2000" dirty="0" smtClean="0"/>
              <a:t> is die van 17-12-2015.</a:t>
            </a:r>
            <a:br>
              <a:rPr lang="nl-NL" sz="2000" dirty="0" smtClean="0"/>
            </a:br>
            <a:r>
              <a:rPr lang="nl-NL" sz="2000" dirty="0" smtClean="0"/>
              <a:t>Hier tussen zijn er meerdere </a:t>
            </a:r>
            <a:r>
              <a:rPr lang="nl-NL" sz="2000" dirty="0" err="1" smtClean="0"/>
              <a:t>rasstandaards</a:t>
            </a:r>
            <a:r>
              <a:rPr lang="nl-NL" sz="2000" dirty="0" smtClean="0"/>
              <a:t> de revue gepasseerd, telkens met maar kleine aanpassingen. Over het algemeen is het uiterlijk betreft de </a:t>
            </a:r>
            <a:r>
              <a:rPr lang="nl-NL" sz="2000" dirty="0" err="1" smtClean="0"/>
              <a:t>Rasstandaard</a:t>
            </a:r>
            <a:r>
              <a:rPr lang="nl-NL" sz="2000" dirty="0" smtClean="0"/>
              <a:t> weinig veranderd.</a:t>
            </a:r>
            <a:br>
              <a:rPr lang="nl-NL" sz="2000" dirty="0" smtClean="0"/>
            </a:br>
            <a:r>
              <a:rPr lang="nl-NL" sz="2000" dirty="0" smtClean="0"/>
              <a:t>Enkele veranderingen die er wel zijn:</a:t>
            </a:r>
            <a:br>
              <a:rPr lang="nl-NL" sz="2000" dirty="0" smtClean="0"/>
            </a:br>
            <a:r>
              <a:rPr lang="nl-NL" sz="2000" dirty="0" smtClean="0"/>
              <a:t/>
            </a:r>
            <a:br>
              <a:rPr lang="nl-NL" sz="2000" dirty="0" smtClean="0"/>
            </a:br>
            <a:r>
              <a:rPr lang="nl-NL" sz="2000" dirty="0" smtClean="0"/>
              <a:t>1888, Ogen donker en groot  ; Staart, kort en gekruld over de rug.</a:t>
            </a:r>
            <a:br>
              <a:rPr lang="nl-NL" sz="2000" dirty="0" smtClean="0"/>
            </a:br>
            <a:r>
              <a:rPr lang="nl-NL" sz="2000" dirty="0" smtClean="0"/>
              <a:t>Kleur vacht, wit zonder de minste vlekken ; </a:t>
            </a:r>
            <a:br>
              <a:rPr lang="nl-NL" sz="2000" dirty="0" smtClean="0"/>
            </a:br>
            <a:r>
              <a:rPr lang="nl-NL" sz="2000" dirty="0" smtClean="0"/>
              <a:t>Maat schofthoogte, 25 cm of kleiner.</a:t>
            </a:r>
            <a:r>
              <a:rPr lang="nl-NL" sz="2000" dirty="0"/>
              <a:t> </a:t>
            </a:r>
            <a:r>
              <a:rPr lang="nl-NL" sz="2000" dirty="0" smtClean="0"/>
              <a:t>2 tot 3 kilo.</a:t>
            </a:r>
            <a:br>
              <a:rPr lang="nl-NL" sz="2000" dirty="0" smtClean="0"/>
            </a:br>
            <a:r>
              <a:rPr lang="nl-NL" sz="2000" dirty="0"/>
              <a:t/>
            </a:r>
            <a:br>
              <a:rPr lang="nl-NL" sz="2000" dirty="0"/>
            </a:br>
            <a:r>
              <a:rPr lang="nl-NL" sz="2000" dirty="0" smtClean="0"/>
              <a:t>1988, Staart met een boog over de rug. zijn er in de vacht licht ivoorkleurige vlekken toegestaan en moeten de ogen donker okergeel van kleur zijn. (Reeds in de jaren 60 erin gekomen) Maatschofthoogte hetzelfde, 21-25 cm en teven 20-23. cm, maar wel</a:t>
            </a:r>
            <a:br>
              <a:rPr lang="nl-NL" sz="2000" dirty="0" smtClean="0"/>
            </a:br>
            <a:r>
              <a:rPr lang="nl-NL" sz="2000" dirty="0" smtClean="0"/>
              <a:t>3 tot 4 kilo.</a:t>
            </a:r>
            <a:br>
              <a:rPr lang="nl-NL" sz="2000" dirty="0" smtClean="0"/>
            </a:br>
            <a:r>
              <a:rPr lang="nl-NL" sz="2000" dirty="0" smtClean="0"/>
              <a:t>Weer later het goed gepigmenteerde verhemelte, wat ook weer verdwenen is.</a:t>
            </a:r>
            <a:br>
              <a:rPr lang="nl-NL" sz="2000" dirty="0" smtClean="0"/>
            </a:br>
            <a:r>
              <a:rPr lang="nl-NL" sz="2000" dirty="0"/>
              <a:t/>
            </a:r>
            <a:br>
              <a:rPr lang="nl-NL" sz="2000" dirty="0"/>
            </a:br>
            <a:r>
              <a:rPr lang="nl-NL" sz="2000" dirty="0" smtClean="0"/>
              <a:t>Huidige </a:t>
            </a:r>
            <a:r>
              <a:rPr lang="nl-NL" sz="2000" dirty="0" err="1" smtClean="0"/>
              <a:t>rasstandaard</a:t>
            </a:r>
            <a:r>
              <a:rPr lang="nl-NL" sz="2000" dirty="0" smtClean="0"/>
              <a:t> 17-12-2015.</a:t>
            </a:r>
            <a:br>
              <a:rPr lang="nl-NL" sz="2000" dirty="0" smtClean="0"/>
            </a:br>
            <a:r>
              <a:rPr lang="nl-NL" sz="2000" dirty="0" smtClean="0"/>
              <a:t>Staan nog steeds dezelfde raskenmerken, alleen iets anders geformuleerd.</a:t>
            </a:r>
            <a:br>
              <a:rPr lang="nl-NL" sz="2000" dirty="0" smtClean="0"/>
            </a:br>
            <a:r>
              <a:rPr lang="nl-NL" sz="2000" dirty="0" smtClean="0"/>
              <a:t/>
            </a:r>
            <a:br>
              <a:rPr lang="nl-NL" sz="2000" dirty="0" smtClean="0"/>
            </a:br>
            <a:endParaRPr lang="nl-NL" sz="2000" dirty="0"/>
          </a:p>
        </p:txBody>
      </p:sp>
    </p:spTree>
    <p:extLst>
      <p:ext uri="{BB962C8B-B14F-4D97-AF65-F5344CB8AC3E}">
        <p14:creationId xmlns:p14="http://schemas.microsoft.com/office/powerpoint/2010/main" val="1953844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J:\AA FOTO'S\Maltezers\maltezers\Image1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179388"/>
            <a:ext cx="15030450" cy="721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83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4258816" cy="6466730"/>
          </a:xfrm>
        </p:spPr>
        <p:txBody>
          <a:bodyPr>
            <a:noAutofit/>
          </a:bodyPr>
          <a:lstStyle/>
          <a:p>
            <a:r>
              <a:rPr lang="nl-NL" sz="2000" dirty="0" smtClean="0"/>
              <a:t/>
            </a:r>
            <a:br>
              <a:rPr lang="nl-NL" sz="2000" dirty="0" smtClean="0"/>
            </a:br>
            <a:r>
              <a:rPr lang="nl-NL" sz="2000" dirty="0"/>
              <a:t/>
            </a:r>
            <a:br>
              <a:rPr lang="nl-NL" sz="2000" dirty="0"/>
            </a:br>
            <a:r>
              <a:rPr lang="nl-NL" sz="2000" dirty="0" smtClean="0"/>
              <a:t>Voor we deze presentatie afsluiten is het misschien leuk om te weten dat Maltezers door hun mooie karaktereigenschappen ook goede therapiehonden zijn!</a:t>
            </a:r>
            <a:r>
              <a:rPr lang="nl-NL" sz="2000" dirty="0"/>
              <a:t/>
            </a:r>
            <a:br>
              <a:rPr lang="nl-NL" sz="2000" dirty="0"/>
            </a:br>
            <a:r>
              <a:rPr lang="nl-NL" sz="2000" dirty="0"/>
              <a:t/>
            </a:r>
            <a:br>
              <a:rPr lang="nl-NL" sz="2000" dirty="0"/>
            </a:br>
            <a:r>
              <a:rPr lang="nl-NL" sz="2000" dirty="0"/>
              <a:t>De oude Egyptenaren geloofden al in de helende kwaliteiten van </a:t>
            </a:r>
            <a:r>
              <a:rPr lang="nl-NL" sz="2000" dirty="0" smtClean="0"/>
              <a:t>Maltezers</a:t>
            </a:r>
            <a:r>
              <a:rPr lang="nl-NL" sz="2000" dirty="0"/>
              <a:t>. Deze honden werden dan ook op het bed van een ziek persoon gezet, zodat hij de ziekte kon genezen. Vandaag de dag weten we dat de aanwezigheid van een hond niet alle problemen oplost, maar de </a:t>
            </a:r>
            <a:r>
              <a:rPr lang="nl-NL" sz="2000" dirty="0" smtClean="0"/>
              <a:t>Maltezer </a:t>
            </a:r>
            <a:r>
              <a:rPr lang="nl-NL" sz="2000" dirty="0"/>
              <a:t>is nog altijd een geliefde therapiehond. Ze zijn ideaal om patiënten of leerlingen te kalmeren en zelfvertrouwen te geven</a:t>
            </a:r>
            <a:r>
              <a:rPr lang="nl-NL" sz="2000" dirty="0" smtClean="0"/>
              <a:t>.</a:t>
            </a:r>
            <a:br>
              <a:rPr lang="nl-NL" sz="2000" dirty="0" smtClean="0"/>
            </a:br>
            <a:r>
              <a:rPr lang="nl-NL" sz="2000" dirty="0"/>
              <a:t/>
            </a:r>
            <a:br>
              <a:rPr lang="nl-NL" sz="2000" dirty="0"/>
            </a:br>
            <a:r>
              <a:rPr lang="nl-NL" sz="2000" dirty="0" smtClean="0"/>
              <a:t>Ook wordt er behendigheid en detectie/speuren met de Maltezer gedaan.</a:t>
            </a:r>
            <a:br>
              <a:rPr lang="nl-NL" sz="2000" dirty="0" smtClean="0"/>
            </a:br>
            <a:r>
              <a:rPr lang="nl-NL" sz="2000" dirty="0"/>
              <a:t/>
            </a:r>
            <a:br>
              <a:rPr lang="nl-NL" sz="2000" dirty="0"/>
            </a:br>
            <a:endParaRPr lang="nl-NL" sz="2000"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548680"/>
            <a:ext cx="2562225" cy="3181350"/>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808784"/>
            <a:ext cx="3995936" cy="2663957"/>
          </a:xfrm>
          <a:prstGeom prst="rect">
            <a:avLst/>
          </a:prstGeom>
        </p:spPr>
      </p:pic>
    </p:spTree>
    <p:extLst>
      <p:ext uri="{BB962C8B-B14F-4D97-AF65-F5344CB8AC3E}">
        <p14:creationId xmlns:p14="http://schemas.microsoft.com/office/powerpoint/2010/main" val="354039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3226370"/>
          </a:xfrm>
        </p:spPr>
        <p:txBody>
          <a:bodyPr>
            <a:normAutofit fontScale="90000"/>
          </a:bodyPr>
          <a:lstStyle/>
          <a:p>
            <a:r>
              <a:rPr lang="nl-NL" sz="2000" dirty="0" smtClean="0"/>
              <a:t/>
            </a:r>
            <a:br>
              <a:rPr lang="nl-NL" sz="2000" dirty="0" smtClean="0"/>
            </a:br>
            <a:r>
              <a:rPr lang="nl-NL" sz="2000" dirty="0"/>
              <a:t/>
            </a:r>
            <a:br>
              <a:rPr lang="nl-NL" sz="2000" dirty="0"/>
            </a:br>
            <a:r>
              <a:rPr lang="nl-NL" sz="2000" dirty="0" smtClean="0"/>
              <a:t>Heden 2024</a:t>
            </a:r>
            <a:br>
              <a:rPr lang="nl-NL" sz="2000" dirty="0" smtClean="0"/>
            </a:br>
            <a:r>
              <a:rPr lang="nl-NL" sz="2000" dirty="0"/>
              <a:t/>
            </a:r>
            <a:br>
              <a:rPr lang="nl-NL" sz="2000" dirty="0"/>
            </a:br>
            <a:r>
              <a:rPr lang="nl-NL" sz="2000" dirty="0" smtClean="0"/>
              <a:t>Kunnen we toch wel vast stellen dat hier in Nederland het ras in zwaar weer verkeerd.</a:t>
            </a:r>
            <a:br>
              <a:rPr lang="nl-NL" sz="2000" dirty="0" smtClean="0"/>
            </a:br>
            <a:r>
              <a:rPr lang="nl-NL" sz="2000" dirty="0" smtClean="0"/>
              <a:t>Zoals vele andere rassen, maar ook kattenrassen, paarden- en kippen rassen etc.</a:t>
            </a:r>
            <a:br>
              <a:rPr lang="nl-NL" sz="2000" dirty="0" smtClean="0"/>
            </a:br>
            <a:r>
              <a:rPr lang="nl-NL" sz="2000" dirty="0" smtClean="0"/>
              <a:t>Er blijven steeds minder serieuze fokkers met passie over in de fokkerij en daar buiten. De aantallen op de show neemt de laatste jaren schrikbarend af.</a:t>
            </a:r>
            <a:br>
              <a:rPr lang="nl-NL" sz="2000" dirty="0" smtClean="0"/>
            </a:br>
            <a:r>
              <a:rPr lang="nl-NL" sz="2000" dirty="0" smtClean="0"/>
              <a:t>Maar ook het aantal fokkers is drastisch gedaald.</a:t>
            </a:r>
            <a:br>
              <a:rPr lang="nl-NL" sz="2000" dirty="0" smtClean="0"/>
            </a:br>
            <a:r>
              <a:rPr lang="nl-NL" sz="2000" dirty="0" smtClean="0"/>
              <a:t>Dit alles door verschillende redenen in de huidige maatschappij.</a:t>
            </a:r>
            <a:br>
              <a:rPr lang="nl-NL" sz="2000" dirty="0" smtClean="0"/>
            </a:br>
            <a:r>
              <a:rPr lang="nl-NL" sz="2000" dirty="0"/>
              <a:t/>
            </a:r>
            <a:br>
              <a:rPr lang="nl-NL" sz="2000" dirty="0"/>
            </a:br>
            <a:r>
              <a:rPr lang="nl-NL" sz="2000" dirty="0" smtClean="0"/>
              <a:t> </a:t>
            </a:r>
            <a:r>
              <a:rPr lang="nl-NL" sz="2000" dirty="0"/>
              <a:t>B</a:t>
            </a:r>
            <a:r>
              <a:rPr lang="nl-NL" sz="2000" dirty="0" smtClean="0"/>
              <a:t>innen de georganiseerde Kynologie hebben ook veel rasverenigingen het moeilijk om te blijven bestaan. </a:t>
            </a:r>
            <a:br>
              <a:rPr lang="nl-NL" sz="2000" dirty="0" smtClean="0"/>
            </a:br>
            <a:r>
              <a:rPr lang="nl-NL" sz="2000" dirty="0" smtClean="0"/>
              <a:t>Laten we hopen dat ook dit weer voorbij gaat en we zowel thuis, als particulier of fokker en/of exposant kunnen blijven genieten van ons zo geliefde ras!!!</a:t>
            </a:r>
            <a:br>
              <a:rPr lang="nl-NL" sz="2000" dirty="0" smtClean="0"/>
            </a:br>
            <a:r>
              <a:rPr lang="nl-NL" sz="2000" dirty="0" smtClean="0"/>
              <a:t/>
            </a:r>
            <a:br>
              <a:rPr lang="nl-NL" sz="2000" dirty="0" smtClean="0"/>
            </a:br>
            <a:endParaRPr lang="nl-NL" sz="2000" i="1" dirty="0"/>
          </a:p>
        </p:txBody>
      </p:sp>
      <p:pic>
        <p:nvPicPr>
          <p:cNvPr id="6146" name="Picture 2" descr="D:\Afbeeldingen\Maltezers\Nieuwe map\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645024"/>
            <a:ext cx="4084488" cy="270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255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752195"/>
            <a:ext cx="7161088" cy="51122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61121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38138"/>
          </a:xfrm>
        </p:spPr>
        <p:txBody>
          <a:bodyPr>
            <a:normAutofit fontScale="90000"/>
          </a:bodyPr>
          <a:lstStyle/>
          <a:p>
            <a:r>
              <a:rPr lang="nl-NL" sz="3600" b="1" dirty="0" smtClean="0">
                <a:solidFill>
                  <a:schemeClr val="accent3">
                    <a:lumMod val="50000"/>
                  </a:schemeClr>
                </a:solidFill>
              </a:rPr>
              <a:t/>
            </a:r>
            <a:br>
              <a:rPr lang="nl-NL" sz="3600" b="1" dirty="0" smtClean="0">
                <a:solidFill>
                  <a:schemeClr val="accent3">
                    <a:lumMod val="50000"/>
                  </a:schemeClr>
                </a:solidFill>
              </a:rPr>
            </a:br>
            <a:r>
              <a:rPr lang="nl-NL" sz="3600" b="1" dirty="0">
                <a:solidFill>
                  <a:schemeClr val="accent3">
                    <a:lumMod val="50000"/>
                  </a:schemeClr>
                </a:solidFill>
              </a:rPr>
              <a:t/>
            </a:r>
            <a:br>
              <a:rPr lang="nl-NL" sz="3600" b="1" dirty="0">
                <a:solidFill>
                  <a:schemeClr val="accent3">
                    <a:lumMod val="50000"/>
                  </a:schemeClr>
                </a:solidFill>
              </a:rPr>
            </a:br>
            <a:r>
              <a:rPr lang="nl-NL" sz="3600" b="1" dirty="0" smtClean="0">
                <a:solidFill>
                  <a:schemeClr val="accent3">
                    <a:lumMod val="50000"/>
                  </a:schemeClr>
                </a:solidFill>
              </a:rPr>
              <a:t/>
            </a:r>
            <a:br>
              <a:rPr lang="nl-NL" sz="3600" b="1" dirty="0" smtClean="0">
                <a:solidFill>
                  <a:schemeClr val="accent3">
                    <a:lumMod val="50000"/>
                  </a:schemeClr>
                </a:solidFill>
              </a:rPr>
            </a:br>
            <a:r>
              <a:rPr lang="nl-NL" sz="3600" b="1" dirty="0" smtClean="0">
                <a:solidFill>
                  <a:schemeClr val="accent3">
                    <a:lumMod val="50000"/>
                  </a:schemeClr>
                </a:solidFill>
              </a:rPr>
              <a:t>Hierbij danken wij u voor uw aandacht!</a:t>
            </a:r>
            <a:br>
              <a:rPr lang="nl-NL" sz="3600" b="1" dirty="0" smtClean="0">
                <a:solidFill>
                  <a:schemeClr val="accent3">
                    <a:lumMod val="50000"/>
                  </a:schemeClr>
                </a:solidFill>
              </a:rPr>
            </a:br>
            <a:r>
              <a:rPr lang="nl-NL" sz="3600" b="1" dirty="0">
                <a:solidFill>
                  <a:schemeClr val="accent3">
                    <a:lumMod val="50000"/>
                  </a:schemeClr>
                </a:solidFill>
              </a:rPr>
              <a:t/>
            </a:r>
            <a:br>
              <a:rPr lang="nl-NL" sz="3600" b="1" dirty="0">
                <a:solidFill>
                  <a:schemeClr val="accent3">
                    <a:lumMod val="50000"/>
                  </a:schemeClr>
                </a:solidFill>
              </a:rPr>
            </a:br>
            <a:r>
              <a:rPr lang="nl-NL" sz="3600" b="1" dirty="0" smtClean="0">
                <a:solidFill>
                  <a:schemeClr val="accent3">
                    <a:lumMod val="50000"/>
                  </a:schemeClr>
                </a:solidFill>
              </a:rPr>
              <a:t/>
            </a:r>
            <a:br>
              <a:rPr lang="nl-NL" sz="3600" b="1" dirty="0" smtClean="0">
                <a:solidFill>
                  <a:schemeClr val="accent3">
                    <a:lumMod val="50000"/>
                  </a:schemeClr>
                </a:solidFill>
              </a:rPr>
            </a:br>
            <a:endParaRPr lang="nl-NL" sz="3600" b="1" dirty="0">
              <a:solidFill>
                <a:schemeClr val="accent3">
                  <a:lumMod val="50000"/>
                </a:schemeClr>
              </a:solidFill>
            </a:endParaRPr>
          </a:p>
        </p:txBody>
      </p:sp>
      <p:pic>
        <p:nvPicPr>
          <p:cNvPr id="5122" name="Picture 2" descr="D:\Afbeeldingen\Pauze plaatje maltez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40768"/>
            <a:ext cx="5118100" cy="38354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495400" y="5824428"/>
            <a:ext cx="7560840" cy="400110"/>
          </a:xfrm>
          <a:prstGeom prst="rect">
            <a:avLst/>
          </a:prstGeom>
          <a:noFill/>
        </p:spPr>
        <p:txBody>
          <a:bodyPr wrap="square" rtlCol="0">
            <a:spAutoFit/>
          </a:bodyPr>
          <a:lstStyle/>
          <a:p>
            <a:pPr algn="ctr"/>
            <a:r>
              <a:rPr lang="nl-NL" dirty="0" smtClean="0"/>
              <a:t>         </a:t>
            </a:r>
            <a:r>
              <a:rPr lang="nl-NL" sz="2000" b="1" dirty="0" smtClean="0">
                <a:solidFill>
                  <a:schemeClr val="accent3">
                    <a:lumMod val="50000"/>
                  </a:schemeClr>
                </a:solidFill>
              </a:rPr>
              <a:t>Namens </a:t>
            </a:r>
            <a:r>
              <a:rPr lang="nl-NL" sz="2000" b="1" dirty="0">
                <a:solidFill>
                  <a:schemeClr val="accent3">
                    <a:lumMod val="50000"/>
                  </a:schemeClr>
                </a:solidFill>
              </a:rPr>
              <a:t>het bestuur van </a:t>
            </a:r>
            <a:r>
              <a:rPr lang="nl-NL" sz="2000" b="1" dirty="0" smtClean="0">
                <a:solidFill>
                  <a:schemeClr val="accent3">
                    <a:lumMod val="50000"/>
                  </a:schemeClr>
                </a:solidFill>
              </a:rPr>
              <a:t>de Nederlandse </a:t>
            </a:r>
            <a:r>
              <a:rPr lang="nl-NL" sz="2000" b="1" dirty="0">
                <a:solidFill>
                  <a:schemeClr val="accent3">
                    <a:lumMod val="50000"/>
                  </a:schemeClr>
                </a:solidFill>
              </a:rPr>
              <a:t>Maltezer Club.</a:t>
            </a:r>
          </a:p>
        </p:txBody>
      </p:sp>
    </p:spTree>
    <p:extLst>
      <p:ext uri="{BB962C8B-B14F-4D97-AF65-F5344CB8AC3E}">
        <p14:creationId xmlns:p14="http://schemas.microsoft.com/office/powerpoint/2010/main" val="296249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260648"/>
            <a:ext cx="4464496" cy="6149280"/>
          </a:xfrm>
        </p:spPr>
        <p:txBody>
          <a:bodyPr>
            <a:normAutofit fontScale="92500" lnSpcReduction="10000"/>
          </a:bodyPr>
          <a:lstStyle/>
          <a:p>
            <a:pPr marL="0" indent="0">
              <a:buNone/>
            </a:pPr>
            <a:r>
              <a:rPr lang="nl-NL" sz="2000" dirty="0" smtClean="0"/>
              <a:t>De kleine witte hondjes uit de nestjes die bij de burgers werden geboren hebben zich in der loop der tijden ontwikkeld als o.a. de </a:t>
            </a:r>
            <a:r>
              <a:rPr lang="nl-NL" sz="2000" dirty="0"/>
              <a:t>M</a:t>
            </a:r>
            <a:r>
              <a:rPr lang="nl-NL" sz="2000" dirty="0" smtClean="0"/>
              <a:t>altezer. Meestal was toen de vacht wat korter en ruwer.  De hond was bekend in het oude Rome: het favoriete gezelschapsdier van de matrones/dames van adel.</a:t>
            </a:r>
          </a:p>
          <a:p>
            <a:pPr marL="0" indent="0">
              <a:buNone/>
            </a:pPr>
            <a:r>
              <a:rPr lang="nl-NL" sz="2000" dirty="0" smtClean="0"/>
              <a:t>Afbeeldingen van de Maltezer door talrijke Renaissance schilders, tonen in die periode ook deze kleine hond in de salons in die tijd aan de zijde van mooie dames.</a:t>
            </a:r>
          </a:p>
          <a:p>
            <a:pPr marL="0" indent="0">
              <a:buNone/>
            </a:pPr>
            <a:r>
              <a:rPr lang="nl-NL" sz="2000" dirty="0" smtClean="0"/>
              <a:t>Hierdoor wordt dit ras vaak genoemd als 1 van het eerste Europese hondenras. Met als patronaat, beschermland Engeland rond 1600</a:t>
            </a:r>
            <a:r>
              <a:rPr lang="nl-NL" sz="2000" dirty="0"/>
              <a:t>. </a:t>
            </a:r>
            <a:endParaRPr lang="nl-NL" sz="2000" dirty="0" smtClean="0"/>
          </a:p>
          <a:p>
            <a:pPr marL="0" indent="0">
              <a:buNone/>
            </a:pPr>
            <a:r>
              <a:rPr lang="nl-NL" sz="2000" dirty="0" smtClean="0"/>
              <a:t>Er </a:t>
            </a:r>
            <a:r>
              <a:rPr lang="nl-NL" sz="2000" dirty="0"/>
              <a:t>gaat ook een theorie rond dat de </a:t>
            </a:r>
            <a:r>
              <a:rPr lang="nl-NL" sz="2000" dirty="0" smtClean="0"/>
              <a:t>Maltezer </a:t>
            </a:r>
            <a:r>
              <a:rPr lang="nl-NL" sz="2000" dirty="0"/>
              <a:t>eerst in Azië te vinden was, waar hij van de Tibetaanse leeuwhond </a:t>
            </a:r>
            <a:r>
              <a:rPr lang="nl-NL" sz="2000" dirty="0" smtClean="0"/>
              <a:t>zou afstammen. Hier is ooit maar 1 verhaal over bekend.</a:t>
            </a:r>
          </a:p>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2204864"/>
            <a:ext cx="3398961" cy="4270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085" y="232318"/>
            <a:ext cx="2184929" cy="1944216"/>
          </a:xfrm>
          <a:prstGeom prst="rect">
            <a:avLst/>
          </a:prstGeom>
        </p:spPr>
      </p:pic>
    </p:spTree>
    <p:extLst>
      <p:ext uri="{BB962C8B-B14F-4D97-AF65-F5344CB8AC3E}">
        <p14:creationId xmlns:p14="http://schemas.microsoft.com/office/powerpoint/2010/main" val="303344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8229600" cy="2736304"/>
          </a:xfrm>
        </p:spPr>
        <p:txBody>
          <a:bodyPr>
            <a:normAutofit/>
          </a:bodyPr>
          <a:lstStyle/>
          <a:p>
            <a:r>
              <a:rPr lang="nl-NL" sz="2000" dirty="0" smtClean="0"/>
              <a:t>Voor we verder gaan is het misschien wel leuk om te weten dat de Maltezer een </a:t>
            </a:r>
            <a:r>
              <a:rPr lang="nl-NL" sz="2000" dirty="0" err="1" smtClean="0"/>
              <a:t>Bichonras</a:t>
            </a:r>
            <a:r>
              <a:rPr lang="nl-NL" sz="2000" dirty="0" smtClean="0"/>
              <a:t> is, van deze </a:t>
            </a:r>
            <a:r>
              <a:rPr lang="nl-NL" sz="2000" dirty="0" err="1" smtClean="0"/>
              <a:t>Bichonrassen</a:t>
            </a:r>
            <a:r>
              <a:rPr lang="nl-NL" sz="2000" dirty="0" smtClean="0"/>
              <a:t> zijn er meerdere die waarschijnlijk allemaal aan elkaar verwant zijn. Want de vroegere geschilderde afbeeldingen werden niet alleen geclaimd door de eigenaren van de </a:t>
            </a:r>
            <a:r>
              <a:rPr lang="nl-NL" sz="2000" dirty="0"/>
              <a:t>M</a:t>
            </a:r>
            <a:r>
              <a:rPr lang="nl-NL" sz="2000" dirty="0" smtClean="0"/>
              <a:t>altezer, maar ook vinden wij deze geschiedenis terug in die van de aanverwante </a:t>
            </a:r>
            <a:r>
              <a:rPr lang="nl-NL" sz="2000" dirty="0" err="1"/>
              <a:t>B</a:t>
            </a:r>
            <a:r>
              <a:rPr lang="nl-NL" sz="2000" dirty="0" err="1" smtClean="0"/>
              <a:t>ichon</a:t>
            </a:r>
            <a:r>
              <a:rPr lang="nl-NL" sz="2000" dirty="0" smtClean="0"/>
              <a:t> rassen, namelijk;</a:t>
            </a:r>
            <a:r>
              <a:rPr lang="nl-NL" sz="2000" dirty="0"/>
              <a:t/>
            </a:r>
            <a:br>
              <a:rPr lang="nl-NL" sz="2000" dirty="0"/>
            </a:br>
            <a:r>
              <a:rPr lang="nl-NL" sz="2000" dirty="0" smtClean="0"/>
              <a:t>De </a:t>
            </a:r>
            <a:r>
              <a:rPr lang="nl-NL" sz="2000" dirty="0" err="1" smtClean="0"/>
              <a:t>Bichon</a:t>
            </a:r>
            <a:r>
              <a:rPr lang="nl-NL" sz="2000" dirty="0" smtClean="0"/>
              <a:t> </a:t>
            </a:r>
            <a:r>
              <a:rPr lang="nl-NL" sz="2000" dirty="0" err="1" smtClean="0"/>
              <a:t>Frisé</a:t>
            </a:r>
            <a:r>
              <a:rPr lang="nl-NL" sz="2000" dirty="0" smtClean="0"/>
              <a:t>,  de Bolognezer</a:t>
            </a:r>
            <a:r>
              <a:rPr lang="nl-NL" sz="2000" dirty="0"/>
              <a:t>, </a:t>
            </a:r>
            <a:r>
              <a:rPr lang="nl-NL" sz="2000" dirty="0" smtClean="0"/>
              <a:t>de </a:t>
            </a:r>
            <a:r>
              <a:rPr lang="nl-NL" sz="2000" dirty="0" err="1" smtClean="0"/>
              <a:t>Bolonka</a:t>
            </a:r>
            <a:r>
              <a:rPr lang="nl-NL" sz="2000" dirty="0" smtClean="0"/>
              <a:t> </a:t>
            </a:r>
            <a:r>
              <a:rPr lang="nl-NL" sz="2000" dirty="0" err="1"/>
              <a:t>Zwetna</a:t>
            </a:r>
            <a:r>
              <a:rPr lang="nl-NL" sz="2000" dirty="0"/>
              <a:t> </a:t>
            </a:r>
            <a:r>
              <a:rPr lang="nl-NL" sz="2000" dirty="0" smtClean="0"/>
              <a:t>, de </a:t>
            </a:r>
            <a:r>
              <a:rPr lang="nl-NL" sz="2000" dirty="0" err="1" smtClean="0"/>
              <a:t>Coton</a:t>
            </a:r>
            <a:r>
              <a:rPr lang="nl-NL" sz="2000" dirty="0" smtClean="0"/>
              <a:t> de </a:t>
            </a:r>
            <a:r>
              <a:rPr lang="nl-NL" sz="2000" dirty="0" err="1" smtClean="0"/>
              <a:t>Tulear</a:t>
            </a:r>
            <a:r>
              <a:rPr lang="nl-NL" sz="2000" dirty="0"/>
              <a:t>, </a:t>
            </a:r>
            <a:r>
              <a:rPr lang="nl-NL" sz="2000" dirty="0" smtClean="0"/>
              <a:t>de</a:t>
            </a:r>
            <a:endParaRPr lang="nl-NL" sz="2000" dirty="0"/>
          </a:p>
        </p:txBody>
      </p:sp>
      <p:pic>
        <p:nvPicPr>
          <p:cNvPr id="1026" name="Picture 2" descr="D:\Afbeeldingen\Maltezers\Nieuwe map\bfr-ou-00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872" y="2924944"/>
            <a:ext cx="1950740" cy="15863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Afbeeldingen\Maltezers\Nieuwe map\bolognez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884" y="2918182"/>
            <a:ext cx="1368451" cy="15863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fbeeldingen\Maltezers\Nieuwe map\havanez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9" y="4895750"/>
            <a:ext cx="2382925" cy="1586347"/>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5537" y="2942086"/>
            <a:ext cx="1687726" cy="1562443"/>
          </a:xfrm>
          <a:prstGeom prst="rect">
            <a:avLst/>
          </a:prstGeom>
        </p:spPr>
      </p:pic>
      <p:pic>
        <p:nvPicPr>
          <p:cNvPr id="1030" name="Picture 6" descr="D:\Afbeeldingen\Maltezers\Nieuwe map\Leeuwhondj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4895750"/>
            <a:ext cx="1537219" cy="158996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Afbeeldingen\Maltezers\Nieuwe map\Coton de Tuléar_files\cdt-ou-000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5927" y="2913111"/>
            <a:ext cx="2222376" cy="1506181"/>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33873" y="3105835"/>
            <a:ext cx="7674430" cy="1754326"/>
          </a:xfrm>
          <a:prstGeom prst="rect">
            <a:avLst/>
          </a:prstGeom>
        </p:spPr>
        <p:txBody>
          <a:bodyPr wrap="square">
            <a:spAutoFit/>
          </a:bodyPr>
          <a:lstStyle/>
          <a:p>
            <a:endParaRPr lang="nl-NL" dirty="0" smtClean="0"/>
          </a:p>
          <a:p>
            <a:endParaRPr lang="nl-NL" dirty="0"/>
          </a:p>
          <a:p>
            <a:endParaRPr lang="nl-NL" dirty="0" smtClean="0"/>
          </a:p>
          <a:p>
            <a:endParaRPr lang="nl-NL" dirty="0"/>
          </a:p>
          <a:p>
            <a:endParaRPr lang="nl-NL" dirty="0" smtClean="0"/>
          </a:p>
          <a:p>
            <a:r>
              <a:rPr lang="nl-NL" dirty="0" smtClean="0"/>
              <a:t>Dwergpoedel</a:t>
            </a:r>
            <a:r>
              <a:rPr lang="nl-NL" dirty="0"/>
              <a:t>, </a:t>
            </a:r>
            <a:r>
              <a:rPr lang="nl-NL" dirty="0" smtClean="0"/>
              <a:t>               de </a:t>
            </a:r>
            <a:r>
              <a:rPr lang="nl-NL" dirty="0" err="1"/>
              <a:t>Havanezer</a:t>
            </a:r>
            <a:r>
              <a:rPr lang="nl-NL" dirty="0"/>
              <a:t>, </a:t>
            </a:r>
            <a:r>
              <a:rPr lang="nl-NL" dirty="0" smtClean="0"/>
              <a:t>            het </a:t>
            </a:r>
            <a:r>
              <a:rPr lang="nl-NL" dirty="0"/>
              <a:t>Leeuwhondje </a:t>
            </a:r>
            <a:r>
              <a:rPr lang="nl-NL" dirty="0" smtClean="0"/>
              <a:t>    en       de </a:t>
            </a:r>
            <a:r>
              <a:rPr lang="nl-NL" dirty="0" err="1" smtClean="0"/>
              <a:t>Odis</a:t>
            </a:r>
            <a:endParaRPr lang="nl-NL" dirty="0"/>
          </a:p>
        </p:txBody>
      </p:sp>
      <p:pic>
        <p:nvPicPr>
          <p:cNvPr id="1032" name="Picture 8" descr="D:\Afbeeldingen\Maltezers\Nieuwe map\sitesdefaultfilesstylessquare_medium_440x440public2022-09poodle20standar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275" y="4872492"/>
            <a:ext cx="1591454" cy="159145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6216" y="4930773"/>
            <a:ext cx="2126295" cy="1554943"/>
          </a:xfrm>
          <a:prstGeom prst="rect">
            <a:avLst/>
          </a:prstGeom>
        </p:spPr>
      </p:pic>
    </p:spTree>
    <p:extLst>
      <p:ext uri="{BB962C8B-B14F-4D97-AF65-F5344CB8AC3E}">
        <p14:creationId xmlns:p14="http://schemas.microsoft.com/office/powerpoint/2010/main" val="217202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54162"/>
          </a:xfrm>
        </p:spPr>
        <p:txBody>
          <a:bodyPr>
            <a:normAutofit/>
          </a:bodyPr>
          <a:lstStyle/>
          <a:p>
            <a:r>
              <a:rPr lang="nl-NL" sz="2000" dirty="0" smtClean="0"/>
              <a:t>Als je de bovenstaande rassen goed hebt bekeken dan zie je dat in de geschiedenis van deze rassen vaak dezelfde oude afbeeldingen voorkomen.</a:t>
            </a:r>
            <a:endParaRPr lang="nl-NL" sz="2000"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268761"/>
            <a:ext cx="2218606" cy="3168352"/>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268539"/>
            <a:ext cx="2378613" cy="3168574"/>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8765" y="4581127"/>
            <a:ext cx="2542134" cy="1906601"/>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1268539"/>
            <a:ext cx="2933700" cy="4743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559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214312"/>
            <a:ext cx="8572500" cy="642937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20677"/>
            <a:ext cx="2508274" cy="2300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4442" y="4299709"/>
            <a:ext cx="3043808" cy="2317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956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8435280" cy="6336704"/>
          </a:xfrm>
        </p:spPr>
        <p:txBody>
          <a:bodyPr>
            <a:normAutofit fontScale="90000"/>
          </a:bodyPr>
          <a:lstStyle/>
          <a:p>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smtClean="0"/>
              <a:t>Rond 1600 werd de eerste op Maltezer lijkende hondjes gered van een Spaans oorlogschip dat gekapseisd was voor de Schotse </a:t>
            </a:r>
            <a:r>
              <a:rPr lang="nl-NL" sz="2000" dirty="0"/>
              <a:t>kust</a:t>
            </a:r>
            <a:r>
              <a:rPr lang="nl-NL" sz="2000" dirty="0" smtClean="0"/>
              <a:t>. Eén van de nakomelingen is</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r>
              <a:rPr lang="nl-NL" sz="2000" dirty="0"/>
              <a:t/>
            </a:r>
            <a:br>
              <a:rPr lang="nl-NL" sz="2000" dirty="0"/>
            </a:br>
            <a:r>
              <a:rPr lang="nl-NL" sz="2000" dirty="0" smtClean="0"/>
              <a:t/>
            </a:r>
            <a:br>
              <a:rPr lang="nl-NL" sz="2000" dirty="0" smtClean="0"/>
            </a:br>
            <a:r>
              <a:rPr lang="nl-NL" sz="2000" dirty="0"/>
              <a:t/>
            </a:r>
            <a:br>
              <a:rPr lang="nl-NL" sz="2000" dirty="0"/>
            </a:br>
            <a:r>
              <a:rPr lang="nl-NL" sz="1600" i="1" dirty="0" smtClean="0"/>
              <a:t>The </a:t>
            </a:r>
            <a:r>
              <a:rPr lang="nl-NL" sz="1600" i="1" dirty="0" err="1" smtClean="0"/>
              <a:t>Duchess</a:t>
            </a:r>
            <a:r>
              <a:rPr lang="nl-NL" sz="1600" i="1" dirty="0" smtClean="0"/>
              <a:t> of </a:t>
            </a:r>
            <a:r>
              <a:rPr lang="nl-NL" sz="1600" i="1" dirty="0" err="1" smtClean="0"/>
              <a:t>Alba’s</a:t>
            </a:r>
            <a:r>
              <a:rPr lang="nl-NL" sz="1600" i="1" dirty="0" smtClean="0"/>
              <a:t> Maltese dog 1795</a:t>
            </a:r>
            <a:r>
              <a:rPr lang="nl-NL" sz="2000" dirty="0"/>
              <a:t/>
            </a:r>
            <a:br>
              <a:rPr lang="nl-NL" sz="2000" dirty="0"/>
            </a:br>
            <a:r>
              <a:rPr lang="nl-NL" sz="2000" dirty="0" smtClean="0"/>
              <a:t/>
            </a:r>
            <a:br>
              <a:rPr lang="nl-NL" sz="2000" dirty="0" smtClean="0"/>
            </a:br>
            <a:r>
              <a:rPr lang="nl-NL" sz="2000" dirty="0" smtClean="0"/>
              <a:t>Hondenliefhebbers </a:t>
            </a:r>
            <a:r>
              <a:rPr lang="nl-NL" sz="2000" dirty="0"/>
              <a:t>kunnen zich een wereld zonder de </a:t>
            </a:r>
            <a:r>
              <a:rPr lang="nl-NL" sz="2000" dirty="0" smtClean="0"/>
              <a:t>Maltezer </a:t>
            </a:r>
            <a:r>
              <a:rPr lang="nl-NL" sz="2000" dirty="0"/>
              <a:t>niet voorstellen. Toch was deze hond bijna </a:t>
            </a:r>
            <a:r>
              <a:rPr lang="nl-NL" sz="2000" dirty="0" smtClean="0"/>
              <a:t>uitgestorven, na zijn populariteit in en na 1600, is het ras nog net voor uitsterven behoed. </a:t>
            </a:r>
            <a:r>
              <a:rPr lang="nl-NL" sz="2000" dirty="0"/>
              <a:t>Dat gebeurde in de zeventiende en achttiende eeuw, toen fokkers probeerden om de </a:t>
            </a:r>
            <a:r>
              <a:rPr lang="nl-NL" sz="2000" dirty="0" smtClean="0"/>
              <a:t>Maltezer </a:t>
            </a:r>
            <a:r>
              <a:rPr lang="nl-NL" sz="2000" dirty="0"/>
              <a:t>nog kleiner te maken. Het doel was om de hond zo klein als een eekhoorn te fokken. Hierdoor werden veel honden ziek en stierf het ras bijna uit. De </a:t>
            </a:r>
            <a:r>
              <a:rPr lang="nl-NL" sz="2000" dirty="0" smtClean="0"/>
              <a:t>Maltezer </a:t>
            </a:r>
            <a:r>
              <a:rPr lang="nl-NL" sz="2000" dirty="0"/>
              <a:t>werd vervolgens </a:t>
            </a:r>
            <a:r>
              <a:rPr lang="nl-NL" sz="2000" dirty="0" smtClean="0"/>
              <a:t>in eerste instantie met Poedeltjes </a:t>
            </a:r>
            <a:r>
              <a:rPr lang="nl-NL" sz="2000" dirty="0"/>
              <a:t>en </a:t>
            </a:r>
            <a:r>
              <a:rPr lang="nl-NL" sz="2000" dirty="0" err="1" smtClean="0"/>
              <a:t>Spanieltjes</a:t>
            </a:r>
            <a:r>
              <a:rPr lang="nl-NL" sz="2000" dirty="0" smtClean="0"/>
              <a:t> </a:t>
            </a:r>
            <a:r>
              <a:rPr lang="nl-NL" sz="2000" dirty="0"/>
              <a:t>gekruist om het ras te </a:t>
            </a:r>
            <a:r>
              <a:rPr lang="nl-NL" sz="2000" dirty="0" smtClean="0"/>
              <a:t>redden, maar ook werden er o.a. twee Maltezers uit de Filippijnen naar Engeland gebracht, en met behulp van deze twee Maltezers, is de </a:t>
            </a:r>
            <a:r>
              <a:rPr lang="nl-NL" sz="2000" dirty="0"/>
              <a:t>M</a:t>
            </a:r>
            <a:r>
              <a:rPr lang="nl-NL" sz="2000" dirty="0" smtClean="0"/>
              <a:t>altezerstand weer snel gegroeid in Engeland tot een aantal van 40 Maltezers is 1860. Bedragen van 200-1000 pond voor een </a:t>
            </a:r>
            <a:r>
              <a:rPr lang="nl-NL" sz="2000" dirty="0"/>
              <a:t>M</a:t>
            </a:r>
            <a:r>
              <a:rPr lang="nl-NL" sz="2000" dirty="0" smtClean="0"/>
              <a:t>altezer was toen gewoon. Het waren dus nog steeds meer de hondjes voor de welgestelden</a:t>
            </a:r>
            <a:br>
              <a:rPr lang="nl-NL" sz="2000" dirty="0" smtClean="0"/>
            </a:br>
            <a:r>
              <a:rPr lang="nl-NL" sz="2000" dirty="0" smtClean="0"/>
              <a:t/>
            </a:r>
            <a:br>
              <a:rPr lang="nl-NL" sz="2000" dirty="0" smtClean="0"/>
            </a:br>
            <a:endParaRPr lang="nl-NL" sz="20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162" y="963881"/>
            <a:ext cx="3361355" cy="1994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256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Hieronder nog wat oude prentjes met daarop kleine witte hondjes die al meer  gaan lijken op de </a:t>
            </a:r>
            <a:r>
              <a:rPr lang="nl-NL" sz="2000" dirty="0"/>
              <a:t>M</a:t>
            </a:r>
            <a:r>
              <a:rPr lang="nl-NL" sz="2000" dirty="0" smtClean="0"/>
              <a:t>altezer.</a:t>
            </a:r>
            <a:endParaRPr lang="nl-NL" sz="2000"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719" y="3861048"/>
            <a:ext cx="3684400" cy="2448272"/>
          </a:xfrm>
          <a:prstGeom prst="rect">
            <a:avLst/>
          </a:prstGeom>
          <a:ln>
            <a:noFill/>
          </a:ln>
          <a:effectLst>
            <a:outerShdw blurRad="292100" dist="139700" dir="2700000" algn="tl" rotWithShape="0">
              <a:srgbClr val="333333">
                <a:alpha val="65000"/>
              </a:srgbClr>
            </a:outerShdw>
          </a:effectLst>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268759"/>
            <a:ext cx="3516851" cy="3886200"/>
          </a:xfrm>
          <a:prstGeom prst="rect">
            <a:avLst/>
          </a:prstGeom>
          <a:ln>
            <a:noFill/>
          </a:ln>
          <a:effectLst>
            <a:outerShdw blurRad="292100" dist="139700" dir="2700000" algn="tl" rotWithShape="0">
              <a:srgbClr val="333333">
                <a:alpha val="65000"/>
              </a:srgbClr>
            </a:outerShdw>
          </a:effectLst>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254560"/>
            <a:ext cx="3384376" cy="2540613"/>
          </a:xfrm>
          <a:prstGeom prst="rect">
            <a:avLst/>
          </a:prstGeom>
        </p:spPr>
      </p:pic>
    </p:spTree>
    <p:extLst>
      <p:ext uri="{BB962C8B-B14F-4D97-AF65-F5344CB8AC3E}">
        <p14:creationId xmlns:p14="http://schemas.microsoft.com/office/powerpoint/2010/main" val="44511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IZP\opdrachten 2018\Maltezers\Blauwe strik zit\16601663_1595494857145006_7909956924659719544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560" y="4151560"/>
            <a:ext cx="3768914" cy="26895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J:\IZP\opdrachten 2018\Maltezers\Motivator\caramalta motivator rasstanda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2820" y="3405991"/>
            <a:ext cx="3691180" cy="321660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461459"/>
            <a:ext cx="4824536" cy="5740587"/>
          </a:xfrm>
          <a:prstGeom prst="rect">
            <a:avLst/>
          </a:prstGeom>
        </p:spPr>
      </p:pic>
    </p:spTree>
    <p:extLst>
      <p:ext uri="{BB962C8B-B14F-4D97-AF65-F5344CB8AC3E}">
        <p14:creationId xmlns:p14="http://schemas.microsoft.com/office/powerpoint/2010/main" val="183925692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2173</TotalTime>
  <Words>724</Words>
  <Application>Microsoft Office PowerPoint</Application>
  <PresentationFormat>Diavoorstelling (4:3)</PresentationFormat>
  <Paragraphs>59</Paragraphs>
  <Slides>28</Slides>
  <Notes>0</Notes>
  <HiddenSlides>0</HiddenSlides>
  <MMClips>0</MMClips>
  <ScaleCrop>false</ScaleCrop>
  <HeadingPairs>
    <vt:vector size="4" baseType="variant">
      <vt:variant>
        <vt:lpstr>Thema</vt:lpstr>
      </vt:variant>
      <vt:variant>
        <vt:i4>1</vt:i4>
      </vt:variant>
      <vt:variant>
        <vt:lpstr>Diatitels</vt:lpstr>
      </vt:variant>
      <vt:variant>
        <vt:i4>28</vt:i4>
      </vt:variant>
    </vt:vector>
  </HeadingPairs>
  <TitlesOfParts>
    <vt:vector size="29" baseType="lpstr">
      <vt:lpstr>Kantoorthema</vt:lpstr>
      <vt:lpstr>PowerPoint-presentatie</vt:lpstr>
      <vt:lpstr>De geschiedenis van de Maltezer tot heden.</vt:lpstr>
      <vt:lpstr>PowerPoint-presentatie</vt:lpstr>
      <vt:lpstr>Voor we verder gaan is het misschien wel leuk om te weten dat de Maltezer een Bichonras is, van deze Bichonrassen zijn er meerdere die waarschijnlijk allemaal aan elkaar verwant zijn. Want de vroegere geschilderde afbeeldingen werden niet alleen geclaimd door de eigenaren van de Maltezer, maar ook vinden wij deze geschiedenis terug in die van de aanverwante Bichon rassen, namelijk; De Bichon Frisé,  de Bolognezer, de Bolonka Zwetna , de Coton de Tulear, de</vt:lpstr>
      <vt:lpstr>Als je de bovenstaande rassen goed hebt bekeken dan zie je dat in de geschiedenis van deze rassen vaak dezelfde oude afbeeldingen voorkomen.</vt:lpstr>
      <vt:lpstr>PowerPoint-presentatie</vt:lpstr>
      <vt:lpstr>   Rond 1600 werd de eerste op Maltezer lijkende hondjes gered van een Spaans oorlogschip dat gekapseisd was voor de Schotse kust. Eén van de nakomelingen is         The Duchess of Alba’s Maltese dog 1795  Hondenliefhebbers kunnen zich een wereld zonder de Maltezer niet voorstellen. Toch was deze hond bijna uitgestorven, na zijn populariteit in en na 1600, is het ras nog net voor uitsterven behoed. Dat gebeurde in de zeventiende en achttiende eeuw, toen fokkers probeerden om de Maltezer nog kleiner te maken. Het doel was om de hond zo klein als een eekhoorn te fokken. Hierdoor werden veel honden ziek en stierf het ras bijna uit. De Maltezer werd vervolgens in eerste instantie met Poedeltjes en Spanieltjes gekruist om het ras te redden, maar ook werden er o.a. twee Maltezers uit de Filippijnen naar Engeland gebracht, en met behulp van deze twee Maltezers, is de Maltezerstand weer snel gegroeid in Engeland tot een aantal van 40 Maltezers is 1860. Bedragen van 200-1000 pond voor een Maltezer was toen gewoon. Het waren dus nog steeds meer de hondjes voor de welgestelden  </vt:lpstr>
      <vt:lpstr>Hieronder nog wat oude prentjes met daarop kleine witte hondjes die al meer  gaan lijken op de Maltezer.</vt:lpstr>
      <vt:lpstr>PowerPoint-presentatie</vt:lpstr>
      <vt:lpstr>     Vanuit Engeland zijn ze o.a. naar Duitsland, Oosterrijk, Scandinavië,  België en Frankrijk gegaan, waar pas in België in 1888 de eerste Maltezer officieel geregistreerd werd bij de FCI. En heeft Italia het patronaat/beschermheer gekregen, dit is nog steeds zo.                 Frankrijk.                                   Maltezer uit Engeland rond 1900.     </vt:lpstr>
      <vt:lpstr>Ook hier een portretfoto gemaakt, begin 1900 in Frankrijk, waarschijnlijk een dame van adel met haar nu al duidelijk Maltezertje!</vt:lpstr>
      <vt:lpstr>  Nederland volgde in 1893 met het registreren van de eerste Maltezers. En zo werd de Maltezer ook hier een officieel ras! De fokkerij was hier al een tijdje bewust mee bezig! Alhoewel er in 1874 al 18 Maltezers op een hondenshow in het “Paleis van Volksvlijt” te Amsterdam te zien waren, de meeste waren vanuit België en Frankrijk, deze Maltezers waren van zeer slechte kwaliteit.  De kwaliteit werd pas beter na 1893.  Er waren toen best een aantal fokkers die zich serieus bezig hielden met het uiterlijk van de Maltezer en het fokken en showen daarvan. O.a. de heer Jan Abraas. Deze fokkers importeerden ook weer kleine hondjes/Maltezers uit Italië, Griekenland/Middellandse Zee  Gebied en zelfs Zuid Afrika, waar dit ras vanaf 1800 zeer bekend en gewild was.  Om zo hier het ras verder op te bouwen, wat goed gelukt is. Alhoelwel toentertijd de kwaliteit in België en Nederland achter bleef met de rest van Europa en daar buiten.  a</vt:lpstr>
      <vt:lpstr>Hieronder, op de volgende pagina,  de rasbeschrijving en wat inschrijvingen, uit de catalogus van ‘Nimrod’ en Cynophilia’ van de 2e gecombineerde Int. Hondententoonstelling, in het Paleis voor Volksvlijt te Amsterdam, mei 1901.  In deze rasbeschrijving hebben ze het over een zwart verhemelte, iets wat verder nooit nergens in een rasstandaard werd en wordt genoemd.</vt:lpstr>
      <vt:lpstr>PowerPoint-presentatie</vt:lpstr>
      <vt:lpstr>Twee ansichtkaarten, links een in Nederland gemaakte kaart uit 1912 en rechts een kaart uit Frankrijk uit 1913.</vt:lpstr>
      <vt:lpstr>  Helaas is het archief in Nederland voor een groot deel verdwenen van tussen de eerste en tweede wereldoorlog, er is in Nederland weinig bekend van de Maltezers en hun fokkerij uit de tijd van na 1914 tot er met 1945. Het was in Nederland dan ook zoeken naar een Maltezer. Wat toen vaak nog Malthezer Leeuwtje werd genoemd.  Er is hierover zelfs een artikel in het tijdschrift “De Hondenwereld”1955 gepubliceerd.    . </vt:lpstr>
      <vt:lpstr>  Na de tweede wereldoorlog zijn er gelukkig weer fokkers in Nederland geweest die zich met de fokkerij hebben bezig gehouden, door Maltezers te importeren uit o.a. Engeland, Duitsland, Amerika en Italië. Want het was hier echt zoeken naar een Maltezer! Het ras kreeg ook zo langzamerhand weer meer bekendheid, ook in de vorm van ansichtkaarten en weer later kwamen er beeldjes en speelgoed.        Ik wil 1 hele bekende fokker/pionier noemen, die toentertijd er echt voor heeft gezorgd dat de Maltezer weer bekendheid kreeg in Nederland, en dat waren de heer en mevrouw Kaptein met haar kennel ‘van Bloemenland’.  </vt:lpstr>
      <vt:lpstr>Ook was na de tweede wereldoorlog de kwaliteit hier in Nederland nog niet geweldig, vooral de vachten lieten nog veel te wensen over. Hier kwam pas na 1960 verandering in.</vt:lpstr>
      <vt:lpstr>Beide foto’s uit 1962</vt:lpstr>
      <vt:lpstr> Tevens  hebben we veel verschillende namen gehad voor dit eeuwenoud ras: Melitar hondje,  Melita hondje, Maltese Terriër, de Bichon uit Malta, Maltahondje, De Trooster, Maltese- Loin-Dog, De Romeinse vrouwenhond, de Spaanse zachtaardige.  Zelfs tot er met ongeveer 1960 werd er nog gesproken over ‘het Maltezer Leeuwtje, het  Krulharig Leeuwtje of Malthezer. Daarna is het tot er met heden ‘De Maltezer’ geworden  Na 1960 is het ras in Nederland betreft kwaliteit van uiterlijk aanzienlijk verbeterd, dit doordat er veel goede fokkers kwamen met enorm veel passie voor het ras. Hieronder enkele foto’s uit deze tijd. De Maltezers waren toen vaak nog wat groter als vandaag de dag, met langere snuiten en wat springerige, hardere vachtjes.  </vt:lpstr>
      <vt:lpstr>Vanaf 2000</vt:lpstr>
      <vt:lpstr>Aangekomen in de nieuwe eeuw 2000 tot heden, is de kwaliteit in Europa maar ook daar buiten veel verbeterd, de Maltezer werd wat kleiner, eleganter maar toch stevig, goede hoofdje met bijpassende snuiten en de door ons zo geliefde expressie en karakter. Schitterende zijdeachtige (mede door de vele verscheidenheid van shampoos, conditioners etc. die vandaag de dag te verkrijgen zijn) vachten en een vrij goede gezondheid, als je dit vergelijkt met vele andere rassen.  </vt:lpstr>
      <vt:lpstr>  De rasstandaard. Is een beschrijving over het uiterlijke kenmerk van een ras. De rasstandaard van de Maltezer is zeer uitgebreid, daar gaan we het nu niet over hebben. In Europa is de eerste geldige FCI rasstandaard in België opgemaakt, deze is vanzelfsprekend door Nederland overgenomen. De laatste en huidige rasstandaard is die van 17-12-2015. Hier tussen zijn er meerdere rasstandaards de revue gepasseerd, telkens met maar kleine aanpassingen. Over het algemeen is het uiterlijk betreft de Rasstandaard weinig veranderd. Enkele veranderingen die er wel zijn:  1888, Ogen donker en groot  ; Staart, kort en gekruld over de rug. Kleur vacht, wit zonder de minste vlekken ;  Maat schofthoogte, 25 cm of kleiner. 2 tot 3 kilo.  1988, Staart met een boog over de rug. zijn er in de vacht licht ivoorkleurige vlekken toegestaan en moeten de ogen donker okergeel van kleur zijn. (Reeds in de jaren 60 erin gekomen) Maatschofthoogte hetzelfde, 21-25 cm en teven 20-23. cm, maar wel 3 tot 4 kilo. Weer later het goed gepigmenteerde verhemelte, wat ook weer verdwenen is.  Huidige rasstandaard 17-12-2015. Staan nog steeds dezelfde raskenmerken, alleen iets anders geformuleerd.  </vt:lpstr>
      <vt:lpstr>PowerPoint-presentatie</vt:lpstr>
      <vt:lpstr>  Voor we deze presentatie afsluiten is het misschien leuk om te weten dat Maltezers door hun mooie karaktereigenschappen ook goede therapiehonden zijn!  De oude Egyptenaren geloofden al in de helende kwaliteiten van Maltezers. Deze honden werden dan ook op het bed van een ziek persoon gezet, zodat hij de ziekte kon genezen. Vandaag de dag weten we dat de aanwezigheid van een hond niet alle problemen oplost, maar de Maltezer is nog altijd een geliefde therapiehond. Ze zijn ideaal om patiënten of leerlingen te kalmeren en zelfvertrouwen te geven.  Ook wordt er behendigheid en detectie/speuren met de Maltezer gedaan.  </vt:lpstr>
      <vt:lpstr>  Heden 2024  Kunnen we toch wel vast stellen dat hier in Nederland het ras in zwaar weer verkeerd. Zoals vele andere rassen, maar ook kattenrassen, paarden- en kippen rassen etc. Er blijven steeds minder serieuze fokkers met passie over in de fokkerij en daar buiten. De aantallen op de show neemt de laatste jaren schrikbarend af. Maar ook het aantal fokkers is drastisch gedaald. Dit alles door verschillende redenen in de huidige maatschappij.   Binnen de georganiseerde Kynologie hebben ook veel rasverenigingen het moeilijk om te blijven bestaan.  Laten we hopen dat ook dit weer voorbij gaat en we zowel thuis, als particulier of fokker en/of exposant kunnen blijven genieten van ons zo geliefde ras!!!  </vt:lpstr>
      <vt:lpstr>PowerPoint-presentatie</vt:lpstr>
      <vt:lpstr>   Hierbij danken wij u voor uw aandacht!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Windows-gebruiker</dc:creator>
  <cp:lastModifiedBy>Windows-gebruiker</cp:lastModifiedBy>
  <cp:revision>66</cp:revision>
  <dcterms:created xsi:type="dcterms:W3CDTF">2024-10-25T11:49:35Z</dcterms:created>
  <dcterms:modified xsi:type="dcterms:W3CDTF">2024-11-08T11:17:01Z</dcterms:modified>
</cp:coreProperties>
</file>